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88" r:id="rId4"/>
    <p:sldId id="275" r:id="rId5"/>
    <p:sldId id="271" r:id="rId6"/>
    <p:sldId id="273" r:id="rId7"/>
    <p:sldId id="290" r:id="rId8"/>
    <p:sldId id="277" r:id="rId9"/>
    <p:sldId id="272" r:id="rId10"/>
    <p:sldId id="297" r:id="rId11"/>
    <p:sldId id="291" r:id="rId12"/>
    <p:sldId id="276" r:id="rId13"/>
    <p:sldId id="274" r:id="rId14"/>
    <p:sldId id="292" r:id="rId15"/>
    <p:sldId id="298" r:id="rId16"/>
    <p:sldId id="299" r:id="rId17"/>
    <p:sldId id="279" r:id="rId18"/>
    <p:sldId id="307" r:id="rId19"/>
    <p:sldId id="294" r:id="rId20"/>
    <p:sldId id="293" r:id="rId21"/>
    <p:sldId id="289" r:id="rId22"/>
    <p:sldId id="301" r:id="rId23"/>
    <p:sldId id="302" r:id="rId24"/>
    <p:sldId id="303" r:id="rId25"/>
    <p:sldId id="304" r:id="rId26"/>
    <p:sldId id="305" r:id="rId27"/>
    <p:sldId id="306"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C7A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159A1-9769-4773-B3CD-B280FBE8ECA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45DB16F-4E18-44AE-84DD-B581B02A2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5C35282-4C37-4A5F-9C74-1B5BD809D322}"/>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id="{BE7F62A7-FF9B-4718-8BF8-BEE51E56DB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995120-C654-4D84-B675-01ED5563943A}"/>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145496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73978-67B9-41D3-BDEC-EEE1996E8A8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A70756C-824B-4354-909A-ED60E2CCB25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CF6F15-8720-4795-A4EA-0B643E80F73A}"/>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id="{C0365911-98FF-4DF5-88F8-EDFBFB144D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C1382D-C899-4427-A39D-7FD76DBF3624}"/>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385569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638C2A3-EE14-4F92-BF7D-C28BBB65DC4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DF21BB4-8DD6-43C8-A837-B445985C820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4C24B9-AF47-480F-971D-177E46EF52F9}"/>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id="{931BA7BD-CB51-46A6-BEB5-FA77993CD6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616CF0-6291-4477-8B87-56C1EE52DB47}"/>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120213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DFAFD-0AF0-4EBD-8B58-A8645AFA29F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AD42F06-DEFA-4C00-A4A0-C61C6A4C180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5AFBD4-5C10-4322-9B04-F1C4C61B19AA}"/>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id="{4DE609A4-D266-49CF-9E8D-9C8469927B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9E7CA9-1F30-486E-B3E3-ABCC9215155D}"/>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258664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E3CA9-15A7-45E8-AD75-A4020CBB954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D24C0BD-CD90-4BCA-9DD7-EEB79BE27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D10628E-2BA1-4A25-8875-41E1403109EA}"/>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id="{4CAAA3C9-FBEB-482A-8786-ADF0E4A900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0DBE67-93AA-4613-9A44-19332A8C8DB4}"/>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58383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C58A3-17BB-40CB-AB26-CB815CF2BE1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E6499E-4EEC-497A-88FF-E828AEF5D14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DBD89EE-EC56-4B60-8C4B-0003D0BFBBA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9AB1F98-DE13-43D3-B78E-CF9747DD89C2}"/>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6" name="Tijdelijke aanduiding voor voettekst 5">
            <a:extLst>
              <a:ext uri="{FF2B5EF4-FFF2-40B4-BE49-F238E27FC236}">
                <a16:creationId xmlns:a16="http://schemas.microsoft.com/office/drawing/2014/main" id="{0A54BBB5-C74A-4BE5-97E0-D3B0F0EEB3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34DDE6-2176-4891-BC82-6086C5DC56BC}"/>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146548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CB822-FDB4-4BA3-83A1-0A9D550699E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9E57C76-249B-4C75-AC20-C0B12C66D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16DD042-4C64-4615-8DFE-F1365A163CB5}"/>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83B7673-10DF-4651-9172-E53BEFB08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984FD70-3DB4-4EC8-8614-EA750E6103F7}"/>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35223B8-0CFF-4318-B17B-F4232A705D25}"/>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8" name="Tijdelijke aanduiding voor voettekst 7">
            <a:extLst>
              <a:ext uri="{FF2B5EF4-FFF2-40B4-BE49-F238E27FC236}">
                <a16:creationId xmlns:a16="http://schemas.microsoft.com/office/drawing/2014/main" id="{1E4DB6D0-9493-4B5C-A2EB-F981643DE7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15E820-9A67-445C-9639-105966905AEC}"/>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283276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DFCF1-C8EF-4D58-A5A4-5ECD4BFFBBC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BC1AD8D-9A4D-454E-AF25-6279A8688291}"/>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4" name="Tijdelijke aanduiding voor voettekst 3">
            <a:extLst>
              <a:ext uri="{FF2B5EF4-FFF2-40B4-BE49-F238E27FC236}">
                <a16:creationId xmlns:a16="http://schemas.microsoft.com/office/drawing/2014/main" id="{78E26BDC-06C0-44D8-A1B1-DA84F2FB028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99F8F67-B5B6-4A08-9321-25CE4BB30650}"/>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228969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C58125-6D5F-41F4-B1D7-327CF25EC69B}"/>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3" name="Tijdelijke aanduiding voor voettekst 2">
            <a:extLst>
              <a:ext uri="{FF2B5EF4-FFF2-40B4-BE49-F238E27FC236}">
                <a16:creationId xmlns:a16="http://schemas.microsoft.com/office/drawing/2014/main" id="{47AAD7F2-D564-48FE-B736-AA364204D06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9C9CD38-DAD1-44D8-8F20-7865735380D9}"/>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51956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58138-501E-41F1-BF05-42341A5973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8CA9AF-1877-44C1-93F4-DC449C323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436085-70DD-4305-BB71-5A026D34B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49C370B-B205-4405-BF1C-6F0C8E9E12E6}"/>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6" name="Tijdelijke aanduiding voor voettekst 5">
            <a:extLst>
              <a:ext uri="{FF2B5EF4-FFF2-40B4-BE49-F238E27FC236}">
                <a16:creationId xmlns:a16="http://schemas.microsoft.com/office/drawing/2014/main" id="{69DEF611-68BE-46BD-BFFA-62CE834B55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A753722-C12B-4E77-A707-CDE1C2ECFA2D}"/>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385362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4EAC1-1BCD-49D1-B098-306C252609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6A9C2A-1F1C-4D22-AE91-242CC4436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F35D8F-F2F0-4EAD-BFDA-3D50F09DA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96AFA88-A3DE-434E-8E07-6A3D353E6BBA}"/>
              </a:ext>
            </a:extLst>
          </p:cNvPr>
          <p:cNvSpPr>
            <a:spLocks noGrp="1"/>
          </p:cNvSpPr>
          <p:nvPr>
            <p:ph type="dt" sz="half" idx="10"/>
          </p:nvPr>
        </p:nvSpPr>
        <p:spPr/>
        <p:txBody>
          <a:bodyPr/>
          <a:lstStyle/>
          <a:p>
            <a:fld id="{947F9440-73C4-473B-8A5B-B50F29A62547}" type="datetimeFigureOut">
              <a:rPr lang="nl-NL" smtClean="0"/>
              <a:t>22-6-2018</a:t>
            </a:fld>
            <a:endParaRPr lang="nl-NL"/>
          </a:p>
        </p:txBody>
      </p:sp>
      <p:sp>
        <p:nvSpPr>
          <p:cNvPr id="6" name="Tijdelijke aanduiding voor voettekst 5">
            <a:extLst>
              <a:ext uri="{FF2B5EF4-FFF2-40B4-BE49-F238E27FC236}">
                <a16:creationId xmlns:a16="http://schemas.microsoft.com/office/drawing/2014/main" id="{9EE90877-288D-4D80-BE10-CC0FFCC4A82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BA04E7-3976-4344-86DE-4027B33BDF25}"/>
              </a:ext>
            </a:extLst>
          </p:cNvPr>
          <p:cNvSpPr>
            <a:spLocks noGrp="1"/>
          </p:cNvSpPr>
          <p:nvPr>
            <p:ph type="sldNum" sz="quarter" idx="12"/>
          </p:nvPr>
        </p:nvSpPr>
        <p:spPr/>
        <p:txBody>
          <a:bodyPr/>
          <a:lstStyle/>
          <a:p>
            <a:fld id="{EF68BDDB-63B8-4D90-A3BD-18D5B436BCD3}" type="slidenum">
              <a:rPr lang="nl-NL" smtClean="0"/>
              <a:t>‹nr.›</a:t>
            </a:fld>
            <a:endParaRPr lang="nl-NL"/>
          </a:p>
        </p:txBody>
      </p:sp>
    </p:spTree>
    <p:extLst>
      <p:ext uri="{BB962C8B-B14F-4D97-AF65-F5344CB8AC3E}">
        <p14:creationId xmlns:p14="http://schemas.microsoft.com/office/powerpoint/2010/main" val="344288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B3E07E-8C72-45FF-981B-EE112A4F2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538AB05-5D32-46BB-8DFC-CC26F1061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DB3367-4133-49D9-BE01-0B13201C4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F9440-73C4-473B-8A5B-B50F29A62547}"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id="{2A63D0E9-8DA2-4F0D-B4BA-078C835BC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A2D048D-A8D2-491A-83DE-D93636E55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8BDDB-63B8-4D90-A3BD-18D5B436BCD3}" type="slidenum">
              <a:rPr lang="nl-NL" smtClean="0"/>
              <a:t>‹nr.›</a:t>
            </a:fld>
            <a:endParaRPr lang="nl-NL"/>
          </a:p>
        </p:txBody>
      </p:sp>
    </p:spTree>
    <p:extLst>
      <p:ext uri="{BB962C8B-B14F-4D97-AF65-F5344CB8AC3E}">
        <p14:creationId xmlns:p14="http://schemas.microsoft.com/office/powerpoint/2010/main" val="32886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vaktherapie.n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fvb.vaktherapie.nl/vrijgevestigde-vaktherapeute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5JCm5FY-dEY"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hyperlink" Target="http://www.debeeldendtherapeut.nl/praktijkinformatie/samenwerking/"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nqYVCJ8jMxA"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BnpRvOGZEm8" TargetMode="Externa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Tijdelijke aanduiding voor inhoud 4" descr="Afbeelding met grond&#10;&#10;Beschrijving is gegenereerd met zeer hoge betrouwbaarheid">
            <a:extLst>
              <a:ext uri="{FF2B5EF4-FFF2-40B4-BE49-F238E27FC236}">
                <a16:creationId xmlns:a16="http://schemas.microsoft.com/office/drawing/2014/main" id="{83AFC23B-565B-4872-9828-1252ADE0D34D}"/>
              </a:ext>
            </a:extLst>
          </p:cNvPr>
          <p:cNvPicPr>
            <a:picLocks noChangeAspect="1"/>
          </p:cNvPicPr>
          <p:nvPr/>
        </p:nvPicPr>
        <p:blipFill rotWithShape="1">
          <a:blip r:embed="rId2">
            <a:extLst>
              <a:ext uri="{28A0092B-C50C-407E-A947-70E740481C1C}">
                <a14:useLocalDpi xmlns:a14="http://schemas.microsoft.com/office/drawing/2010/main" val="0"/>
              </a:ext>
            </a:extLst>
          </a:blip>
          <a:srcRect t="7320" b="6473"/>
          <a:stretch/>
        </p:blipFill>
        <p:spPr>
          <a:xfrm>
            <a:off x="78830" y="65487"/>
            <a:ext cx="12192000" cy="6857990"/>
          </a:xfrm>
          <a:prstGeom prst="rect">
            <a:avLst/>
          </a:prstGeom>
          <a:solidFill>
            <a:srgbClr val="C7AB93"/>
          </a:solidFill>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68618E96-8B64-4B5C-8CA6-939328D049D7}"/>
              </a:ext>
            </a:extLst>
          </p:cNvPr>
          <p:cNvSpPr>
            <a:spLocks noGrp="1"/>
          </p:cNvSpPr>
          <p:nvPr>
            <p:ph type="title"/>
          </p:nvPr>
        </p:nvSpPr>
        <p:spPr>
          <a:xfrm>
            <a:off x="514440" y="3928087"/>
            <a:ext cx="5416061" cy="1342754"/>
          </a:xfrm>
        </p:spPr>
        <p:txBody>
          <a:bodyPr>
            <a:normAutofit fontScale="90000"/>
          </a:bodyPr>
          <a:lstStyle/>
          <a:p>
            <a:r>
              <a:rPr lang="nl-NL" sz="3600" dirty="0"/>
              <a:t>Vaktherapeut en ondernemer</a:t>
            </a:r>
            <a:br>
              <a:rPr lang="nl-NL" sz="3600" dirty="0"/>
            </a:br>
            <a:br>
              <a:rPr lang="nl-NL" sz="3600" dirty="0"/>
            </a:br>
            <a:r>
              <a:rPr lang="nl-NL" sz="3600" i="1" dirty="0"/>
              <a:t>d</a:t>
            </a:r>
            <a:r>
              <a:rPr lang="nl-NL" sz="3100" i="1" dirty="0"/>
              <a:t>e </a:t>
            </a:r>
            <a:r>
              <a:rPr lang="nl-NL" sz="3100" i="1" dirty="0">
                <a:solidFill>
                  <a:srgbClr val="FF0000"/>
                </a:solidFill>
              </a:rPr>
              <a:t>basiselementen voor een goedlopende praktijk</a:t>
            </a:r>
            <a:r>
              <a:rPr lang="nl-NL" sz="3100" i="1" dirty="0"/>
              <a:t>, </a:t>
            </a:r>
            <a:br>
              <a:rPr lang="nl-NL" sz="3100" i="1" dirty="0"/>
            </a:br>
            <a:r>
              <a:rPr lang="nl-NL" sz="3100" i="1" dirty="0"/>
              <a:t>op het snijvlak van zorgfactor en commerciële strategie</a:t>
            </a:r>
          </a:p>
        </p:txBody>
      </p:sp>
      <p:sp>
        <p:nvSpPr>
          <p:cNvPr id="16" name="Rechthoek 15">
            <a:extLst>
              <a:ext uri="{FF2B5EF4-FFF2-40B4-BE49-F238E27FC236}">
                <a16:creationId xmlns:a16="http://schemas.microsoft.com/office/drawing/2014/main" id="{8C93CB82-B105-4EB1-89C7-83889FA5680F}"/>
              </a:ext>
            </a:extLst>
          </p:cNvPr>
          <p:cNvSpPr/>
          <p:nvPr/>
        </p:nvSpPr>
        <p:spPr>
          <a:xfrm>
            <a:off x="7948070" y="5375222"/>
            <a:ext cx="4114800" cy="1214365"/>
          </a:xfrm>
          <a:prstGeom prst="rect">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inhoud 6">
            <a:extLst>
              <a:ext uri="{FF2B5EF4-FFF2-40B4-BE49-F238E27FC236}">
                <a16:creationId xmlns:a16="http://schemas.microsoft.com/office/drawing/2014/main" id="{8D04A87E-C698-4C5B-B2CE-8882870A6898}"/>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4320" y="5375222"/>
            <a:ext cx="1881197" cy="1050335"/>
          </a:xfrm>
        </p:spPr>
      </p:pic>
      <p:pic>
        <p:nvPicPr>
          <p:cNvPr id="11" name="Afbeelding 10">
            <a:extLst>
              <a:ext uri="{FF2B5EF4-FFF2-40B4-BE49-F238E27FC236}">
                <a16:creationId xmlns:a16="http://schemas.microsoft.com/office/drawing/2014/main" id="{E5C9C025-91F7-4FDB-8C44-55B02498F2A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31027" y="5434045"/>
            <a:ext cx="2255520" cy="932688"/>
          </a:xfrm>
          <a:prstGeom prst="rect">
            <a:avLst/>
          </a:prstGeom>
        </p:spPr>
      </p:pic>
    </p:spTree>
    <p:extLst>
      <p:ext uri="{BB962C8B-B14F-4D97-AF65-F5344CB8AC3E}">
        <p14:creationId xmlns:p14="http://schemas.microsoft.com/office/powerpoint/2010/main" val="165962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408090"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3a. </a:t>
            </a:r>
            <a:r>
              <a:rPr lang="nl-NL" sz="3300" dirty="0">
                <a:solidFill>
                  <a:srgbClr val="FF0000"/>
                </a:solidFill>
              </a:rPr>
              <a:t>ONTSTAAN NAAM VAKTHERAPIE</a:t>
            </a:r>
          </a:p>
          <a:p>
            <a:r>
              <a:rPr lang="nl-NL" sz="2100" i="1"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19" y="2432728"/>
            <a:ext cx="8024854" cy="4351338"/>
          </a:xfrm>
        </p:spPr>
        <p:txBody>
          <a:bodyPr>
            <a:normAutofit fontScale="25000" lnSpcReduction="20000"/>
          </a:bodyPr>
          <a:lstStyle/>
          <a:p>
            <a:pPr>
              <a:buClr>
                <a:schemeClr val="bg1"/>
              </a:buClr>
              <a:buSzPct val="130000"/>
            </a:pPr>
            <a:r>
              <a:rPr lang="nl-NL" sz="7200" dirty="0">
                <a:solidFill>
                  <a:schemeClr val="accent1">
                    <a:lumMod val="50000"/>
                  </a:schemeClr>
                </a:solidFill>
                <a:latin typeface="+mj-lt"/>
              </a:rPr>
              <a:t>sinds 2001</a:t>
            </a:r>
          </a:p>
          <a:p>
            <a:pPr>
              <a:buClr>
                <a:schemeClr val="bg1"/>
              </a:buClr>
              <a:buSzPct val="130000"/>
            </a:pPr>
            <a:r>
              <a:rPr lang="nl-NL" sz="7200" dirty="0">
                <a:solidFill>
                  <a:schemeClr val="accent1">
                    <a:lumMod val="50000"/>
                  </a:schemeClr>
                </a:solidFill>
                <a:latin typeface="+mj-lt"/>
              </a:rPr>
              <a:t>ontstaan: wijlen minister Els Borst het </a:t>
            </a:r>
            <a:r>
              <a:rPr lang="nl-NL" sz="7200" b="1" dirty="0">
                <a:solidFill>
                  <a:schemeClr val="accent1">
                    <a:lumMod val="50000"/>
                  </a:schemeClr>
                </a:solidFill>
                <a:latin typeface="+mj-lt"/>
              </a:rPr>
              <a:t>nieuwe beroepenschema </a:t>
            </a:r>
            <a:r>
              <a:rPr lang="nl-NL" sz="7200" b="1" dirty="0" err="1">
                <a:solidFill>
                  <a:schemeClr val="accent1">
                    <a:lumMod val="50000"/>
                  </a:schemeClr>
                </a:solidFill>
                <a:latin typeface="+mj-lt"/>
              </a:rPr>
              <a:t>GGz</a:t>
            </a:r>
            <a:r>
              <a:rPr lang="nl-NL" sz="7200" dirty="0">
                <a:solidFill>
                  <a:schemeClr val="accent1">
                    <a:lumMod val="50000"/>
                  </a:schemeClr>
                </a:solidFill>
                <a:latin typeface="+mj-lt"/>
              </a:rPr>
              <a:t> aan de kamer heeft aangeboden met terminologie vaktherapie &amp; vaktherapeut</a:t>
            </a:r>
          </a:p>
          <a:p>
            <a:pPr>
              <a:buClr>
                <a:schemeClr val="bg1"/>
              </a:buClr>
              <a:buSzPct val="130000"/>
            </a:pPr>
            <a:r>
              <a:rPr lang="nl-NL" sz="7200" dirty="0">
                <a:solidFill>
                  <a:schemeClr val="accent1">
                    <a:lumMod val="50000"/>
                  </a:schemeClr>
                </a:solidFill>
                <a:latin typeface="+mj-lt"/>
              </a:rPr>
              <a:t>de termen bedacht door </a:t>
            </a:r>
            <a:r>
              <a:rPr lang="nl-NL" sz="7200" b="1" dirty="0">
                <a:solidFill>
                  <a:schemeClr val="accent1">
                    <a:lumMod val="50000"/>
                  </a:schemeClr>
                </a:solidFill>
                <a:latin typeface="+mj-lt"/>
              </a:rPr>
              <a:t>Giel </a:t>
            </a:r>
            <a:r>
              <a:rPr lang="nl-NL" sz="7200" b="1" dirty="0" err="1">
                <a:solidFill>
                  <a:schemeClr val="accent1">
                    <a:lumMod val="50000"/>
                  </a:schemeClr>
                </a:solidFill>
                <a:latin typeface="+mj-lt"/>
              </a:rPr>
              <a:t>Hutschemaekers</a:t>
            </a:r>
            <a:r>
              <a:rPr lang="nl-NL" sz="7200" b="1" dirty="0">
                <a:solidFill>
                  <a:schemeClr val="accent1">
                    <a:lumMod val="50000"/>
                  </a:schemeClr>
                </a:solidFill>
                <a:latin typeface="+mj-lt"/>
              </a:rPr>
              <a:t> n.a.v. onderzoek</a:t>
            </a:r>
            <a:r>
              <a:rPr lang="nl-NL" sz="7200" dirty="0">
                <a:solidFill>
                  <a:schemeClr val="accent1">
                    <a:lumMod val="50000"/>
                  </a:schemeClr>
                </a:solidFill>
                <a:latin typeface="+mj-lt"/>
              </a:rPr>
              <a:t>: Beroepen in beweging.  Professionalisering en grenzen van een multidisciplinaire ggz. </a:t>
            </a:r>
            <a:r>
              <a:rPr lang="nl-NL" sz="7200" dirty="0" err="1">
                <a:solidFill>
                  <a:schemeClr val="accent1">
                    <a:lumMod val="50000"/>
                  </a:schemeClr>
                </a:solidFill>
                <a:latin typeface="+mj-lt"/>
              </a:rPr>
              <a:t>Hutschemaekers</a:t>
            </a:r>
            <a:r>
              <a:rPr lang="nl-NL" sz="7200" dirty="0">
                <a:solidFill>
                  <a:schemeClr val="accent1">
                    <a:lumMod val="50000"/>
                  </a:schemeClr>
                </a:solidFill>
                <a:latin typeface="+mj-lt"/>
              </a:rPr>
              <a:t>, G., &amp; </a:t>
            </a:r>
            <a:r>
              <a:rPr lang="nl-NL" sz="7200" dirty="0" err="1">
                <a:solidFill>
                  <a:schemeClr val="accent1">
                    <a:lumMod val="50000"/>
                  </a:schemeClr>
                </a:solidFill>
                <a:latin typeface="+mj-lt"/>
              </a:rPr>
              <a:t>Neijmeijer</a:t>
            </a:r>
            <a:r>
              <a:rPr lang="nl-NL" sz="7200" dirty="0">
                <a:solidFill>
                  <a:schemeClr val="accent1">
                    <a:lumMod val="50000"/>
                  </a:schemeClr>
                </a:solidFill>
                <a:latin typeface="+mj-lt"/>
              </a:rPr>
              <a:t>, L. (1998) Utrecht/Houten. Trimbos-instituut/</a:t>
            </a:r>
            <a:r>
              <a:rPr lang="nl-NL" sz="7200" dirty="0" err="1">
                <a:solidFill>
                  <a:schemeClr val="accent1">
                    <a:lumMod val="50000"/>
                  </a:schemeClr>
                </a:solidFill>
                <a:latin typeface="+mj-lt"/>
              </a:rPr>
              <a:t>Bohn</a:t>
            </a:r>
            <a:r>
              <a:rPr lang="nl-NL" sz="7200" dirty="0">
                <a:solidFill>
                  <a:schemeClr val="accent1">
                    <a:lumMod val="50000"/>
                  </a:schemeClr>
                </a:solidFill>
                <a:latin typeface="+mj-lt"/>
              </a:rPr>
              <a:t> </a:t>
            </a:r>
            <a:r>
              <a:rPr lang="nl-NL" sz="7200" dirty="0" err="1">
                <a:solidFill>
                  <a:schemeClr val="accent1">
                    <a:lumMod val="50000"/>
                  </a:schemeClr>
                </a:solidFill>
                <a:latin typeface="+mj-lt"/>
              </a:rPr>
              <a:t>Stafleu</a:t>
            </a:r>
            <a:r>
              <a:rPr lang="nl-NL" sz="7200" dirty="0">
                <a:solidFill>
                  <a:schemeClr val="accent1">
                    <a:lumMod val="50000"/>
                  </a:schemeClr>
                </a:solidFill>
                <a:latin typeface="+mj-lt"/>
              </a:rPr>
              <a:t> Van </a:t>
            </a:r>
            <a:r>
              <a:rPr lang="nl-NL" sz="7200" dirty="0" err="1">
                <a:solidFill>
                  <a:schemeClr val="accent1">
                    <a:lumMod val="50000"/>
                  </a:schemeClr>
                </a:solidFill>
                <a:latin typeface="+mj-lt"/>
              </a:rPr>
              <a:t>Loghum</a:t>
            </a:r>
            <a:endParaRPr lang="nl-NL" sz="7200" dirty="0">
              <a:solidFill>
                <a:schemeClr val="accent1">
                  <a:lumMod val="50000"/>
                </a:schemeClr>
              </a:solidFill>
              <a:latin typeface="+mj-lt"/>
            </a:endParaRPr>
          </a:p>
          <a:p>
            <a:pPr>
              <a:buClr>
                <a:schemeClr val="bg1"/>
              </a:buClr>
              <a:buSzPct val="130000"/>
            </a:pPr>
            <a:r>
              <a:rPr lang="nl-NL" sz="7200" dirty="0">
                <a:solidFill>
                  <a:schemeClr val="accent1">
                    <a:lumMod val="50000"/>
                  </a:schemeClr>
                </a:solidFill>
                <a:latin typeface="+mj-lt"/>
              </a:rPr>
              <a:t>term </a:t>
            </a:r>
            <a:r>
              <a:rPr lang="nl-NL" sz="7200" b="1" dirty="0">
                <a:solidFill>
                  <a:schemeClr val="accent1">
                    <a:lumMod val="50000"/>
                  </a:schemeClr>
                </a:solidFill>
                <a:latin typeface="+mj-lt"/>
              </a:rPr>
              <a:t>vaktherapie is overgenomen door het CONO</a:t>
            </a:r>
            <a:r>
              <a:rPr lang="nl-NL" sz="7200" dirty="0">
                <a:solidFill>
                  <a:schemeClr val="accent1">
                    <a:lumMod val="50000"/>
                  </a:schemeClr>
                </a:solidFill>
                <a:latin typeface="+mj-lt"/>
              </a:rPr>
              <a:t>. CONO Kamer PMT en de CONO Kamer Creatief Therapeuten samengevoegd tot de Kamer Vaktherapeuten. Dit heeft weer </a:t>
            </a:r>
            <a:r>
              <a:rPr lang="nl-NL" sz="7200" b="1" dirty="0">
                <a:solidFill>
                  <a:schemeClr val="accent1">
                    <a:lumMod val="50000"/>
                  </a:schemeClr>
                </a:solidFill>
                <a:latin typeface="+mj-lt"/>
              </a:rPr>
              <a:t>de basis </a:t>
            </a:r>
            <a:r>
              <a:rPr lang="nl-NL" sz="7200" dirty="0">
                <a:solidFill>
                  <a:schemeClr val="accent1">
                    <a:lumMod val="50000"/>
                  </a:schemeClr>
                </a:solidFill>
                <a:latin typeface="+mj-lt"/>
              </a:rPr>
              <a:t>gelegd voor het ontstaan van de </a:t>
            </a:r>
            <a:r>
              <a:rPr lang="nl-NL" sz="7200" b="1" dirty="0">
                <a:solidFill>
                  <a:schemeClr val="accent1">
                    <a:lumMod val="50000"/>
                  </a:schemeClr>
                </a:solidFill>
                <a:latin typeface="+mj-lt"/>
              </a:rPr>
              <a:t>FVB in 2006</a:t>
            </a:r>
          </a:p>
          <a:p>
            <a:pPr>
              <a:buClr>
                <a:schemeClr val="bg1"/>
              </a:buClr>
              <a:buSzPct val="130000"/>
            </a:pPr>
            <a:r>
              <a:rPr lang="nl-NL" sz="7200" dirty="0">
                <a:solidFill>
                  <a:schemeClr val="accent1">
                    <a:lumMod val="50000"/>
                  </a:schemeClr>
                </a:solidFill>
                <a:latin typeface="+mj-lt"/>
              </a:rPr>
              <a:t>dus: net als fysiotherapie is vaktherapie een </a:t>
            </a:r>
            <a:r>
              <a:rPr lang="nl-NL" sz="7200" b="1" dirty="0">
                <a:solidFill>
                  <a:schemeClr val="accent1">
                    <a:lumMod val="50000"/>
                  </a:schemeClr>
                </a:solidFill>
                <a:latin typeface="+mj-lt"/>
              </a:rPr>
              <a:t>paraplu-benaming met verschillende disciplines </a:t>
            </a:r>
          </a:p>
          <a:p>
            <a:pPr>
              <a:buClr>
                <a:schemeClr val="bg1"/>
              </a:buClr>
              <a:buSzPct val="130000"/>
            </a:pPr>
            <a:r>
              <a:rPr lang="nl-NL" sz="7200" dirty="0">
                <a:solidFill>
                  <a:schemeClr val="accent1">
                    <a:lumMod val="50000"/>
                  </a:schemeClr>
                </a:solidFill>
                <a:latin typeface="+mj-lt"/>
              </a:rPr>
              <a:t>ambitie: dito bekendheid als fysiotherapie</a:t>
            </a:r>
          </a:p>
          <a:p>
            <a:pPr>
              <a:buClr>
                <a:schemeClr val="bg1"/>
              </a:buClr>
              <a:buSzPct val="130000"/>
            </a:pPr>
            <a:r>
              <a:rPr lang="nl-NL" sz="7200" dirty="0">
                <a:solidFill>
                  <a:schemeClr val="accent1">
                    <a:lumMod val="50000"/>
                  </a:schemeClr>
                </a:solidFill>
                <a:latin typeface="+mj-lt"/>
              </a:rPr>
              <a:t>ambitie: dito inkoop zorgverzekeraar; zorgverzekeraar koopt immers vaktherapie in</a:t>
            </a:r>
          </a:p>
          <a:p>
            <a:pPr>
              <a:buClr>
                <a:schemeClr val="bg1"/>
              </a:buClr>
              <a:buSzPct val="130000"/>
            </a:pPr>
            <a:r>
              <a:rPr lang="nl-NL" sz="7200" dirty="0">
                <a:solidFill>
                  <a:schemeClr val="accent1">
                    <a:lumMod val="50000"/>
                  </a:schemeClr>
                </a:solidFill>
                <a:latin typeface="+mj-lt"/>
              </a:rPr>
              <a:t>gebruik juiste naam van je vak (profilering, als één profileren)</a:t>
            </a:r>
          </a:p>
          <a:p>
            <a:pPr>
              <a:buClr>
                <a:schemeClr val="bg1"/>
              </a:buClr>
              <a:buSzPct val="130000"/>
            </a:pPr>
            <a:endParaRPr lang="nl-NL" sz="7200"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a:buClr>
                <a:schemeClr val="bg1"/>
              </a:buClr>
              <a:buSzPct val="130000"/>
            </a:pPr>
            <a:br>
              <a:rPr lang="nl-NL" sz="1200" dirty="0">
                <a:solidFill>
                  <a:prstClr val="black"/>
                </a:solidFill>
              </a:rPr>
            </a:br>
            <a:endParaRPr lang="nl-NL" dirty="0"/>
          </a:p>
        </p:txBody>
      </p:sp>
    </p:spTree>
    <p:extLst>
      <p:ext uri="{BB962C8B-B14F-4D97-AF65-F5344CB8AC3E}">
        <p14:creationId xmlns:p14="http://schemas.microsoft.com/office/powerpoint/2010/main" val="266748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5612958"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3b. </a:t>
            </a:r>
            <a:r>
              <a:rPr lang="nl-NL" sz="3300" dirty="0">
                <a:solidFill>
                  <a:srgbClr val="FF0000"/>
                </a:solidFill>
              </a:rPr>
              <a:t>WEEK VAN DE VAKTHERAPIE</a:t>
            </a:r>
            <a:br>
              <a:rPr lang="nl-NL" sz="1100" dirty="0">
                <a:solidFill>
                  <a:prstClr val="black"/>
                </a:solidFill>
              </a:rPr>
            </a:br>
            <a:r>
              <a:rPr lang="nl-NL" sz="2100" i="1" dirty="0">
                <a:solidFill>
                  <a:srgbClr val="FF0000"/>
                </a:solidFill>
              </a:rPr>
              <a:t>basiselementen voor een goedlopende praktijk</a:t>
            </a:r>
            <a:endParaRPr lang="nl-NL" sz="2100"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fontScale="77500" lnSpcReduction="20000"/>
          </a:bodyPr>
          <a:lstStyle/>
          <a:p>
            <a:pPr>
              <a:buClr>
                <a:schemeClr val="bg1"/>
              </a:buClr>
              <a:buSzPct val="130000"/>
            </a:pPr>
            <a:r>
              <a:rPr lang="nl-NL" sz="2300" dirty="0">
                <a:solidFill>
                  <a:schemeClr val="accent1">
                    <a:lumMod val="50000"/>
                  </a:schemeClr>
                </a:solidFill>
                <a:latin typeface="+mj-lt"/>
              </a:rPr>
              <a:t>middel voor </a:t>
            </a:r>
            <a:r>
              <a:rPr lang="nl-NL" sz="2300" dirty="0" err="1">
                <a:solidFill>
                  <a:schemeClr val="accent1">
                    <a:lumMod val="50000"/>
                  </a:schemeClr>
                </a:solidFill>
                <a:latin typeface="+mj-lt"/>
              </a:rPr>
              <a:t>vtt-ers</a:t>
            </a:r>
            <a:r>
              <a:rPr lang="nl-NL" sz="2300" dirty="0">
                <a:solidFill>
                  <a:schemeClr val="accent1">
                    <a:lumMod val="50000"/>
                  </a:schemeClr>
                </a:solidFill>
                <a:latin typeface="+mj-lt"/>
              </a:rPr>
              <a:t> om zichzelf lokaal op de kaart te zetten</a:t>
            </a:r>
          </a:p>
          <a:p>
            <a:pPr>
              <a:buClr>
                <a:schemeClr val="bg1"/>
              </a:buClr>
              <a:buSzPct val="130000"/>
            </a:pPr>
            <a:r>
              <a:rPr lang="nl-NL" sz="2300" dirty="0">
                <a:solidFill>
                  <a:schemeClr val="accent1">
                    <a:lumMod val="50000"/>
                  </a:schemeClr>
                </a:solidFill>
                <a:latin typeface="+mj-lt"/>
              </a:rPr>
              <a:t>middel om vaktherapie op de kaart te zetten</a:t>
            </a:r>
          </a:p>
          <a:p>
            <a:pPr>
              <a:buClr>
                <a:schemeClr val="bg1"/>
              </a:buClr>
              <a:buSzPct val="130000"/>
            </a:pPr>
            <a:r>
              <a:rPr lang="nl-NL" sz="2300" dirty="0">
                <a:solidFill>
                  <a:schemeClr val="accent1">
                    <a:lumMod val="50000"/>
                  </a:schemeClr>
                </a:solidFill>
                <a:latin typeface="+mj-lt"/>
              </a:rPr>
              <a:t>middel om vaktherapie positie te verstevigen (b.v. instelling)</a:t>
            </a:r>
          </a:p>
          <a:p>
            <a:pPr>
              <a:buClr>
                <a:schemeClr val="bg1"/>
              </a:buClr>
              <a:buSzPct val="130000"/>
            </a:pPr>
            <a:r>
              <a:rPr lang="nl-NL" sz="2300" dirty="0">
                <a:solidFill>
                  <a:schemeClr val="accent1">
                    <a:lumMod val="50000"/>
                  </a:schemeClr>
                </a:solidFill>
                <a:latin typeface="+mj-lt"/>
              </a:rPr>
              <a:t>middel om in contact te komen met </a:t>
            </a:r>
            <a:r>
              <a:rPr lang="nl-NL" sz="2300" dirty="0" err="1">
                <a:solidFill>
                  <a:schemeClr val="accent1">
                    <a:lumMod val="50000"/>
                  </a:schemeClr>
                </a:solidFill>
                <a:latin typeface="+mj-lt"/>
              </a:rPr>
              <a:t>prospects</a:t>
            </a:r>
            <a:endParaRPr lang="nl-NL" sz="2300" dirty="0">
              <a:solidFill>
                <a:schemeClr val="accent1">
                  <a:lumMod val="50000"/>
                </a:schemeClr>
              </a:solidFill>
              <a:latin typeface="+mj-lt"/>
            </a:endParaRPr>
          </a:p>
          <a:p>
            <a:pPr>
              <a:buClr>
                <a:schemeClr val="bg1"/>
              </a:buClr>
              <a:buSzPct val="130000"/>
            </a:pPr>
            <a:r>
              <a:rPr lang="nl-NL" sz="2300" dirty="0">
                <a:solidFill>
                  <a:schemeClr val="accent1">
                    <a:lumMod val="50000"/>
                  </a:schemeClr>
                </a:solidFill>
                <a:latin typeface="+mj-lt"/>
              </a:rPr>
              <a:t>middel om in contact te komen met collega-vaktherapeuten</a:t>
            </a:r>
          </a:p>
          <a:p>
            <a:pPr>
              <a:buClr>
                <a:schemeClr val="bg1"/>
              </a:buClr>
              <a:buSzPct val="130000"/>
            </a:pPr>
            <a:r>
              <a:rPr lang="nl-NL" sz="2300" dirty="0">
                <a:solidFill>
                  <a:schemeClr val="accent1">
                    <a:lumMod val="50000"/>
                  </a:schemeClr>
                </a:solidFill>
                <a:latin typeface="+mj-lt"/>
              </a:rPr>
              <a:t>FVB ondersteunt; website, merchandise, Tijdschrift voor Vaktherapie, </a:t>
            </a:r>
          </a:p>
          <a:p>
            <a:pPr marL="0" indent="0">
              <a:buClr>
                <a:schemeClr val="bg1"/>
              </a:buClr>
              <a:buSzPct val="130000"/>
              <a:buNone/>
            </a:pPr>
            <a:r>
              <a:rPr lang="nl-NL" sz="2300" dirty="0">
                <a:solidFill>
                  <a:schemeClr val="accent1">
                    <a:lumMod val="50000"/>
                  </a:schemeClr>
                </a:solidFill>
                <a:latin typeface="+mj-lt"/>
              </a:rPr>
              <a:t>    persberichten landelijk</a:t>
            </a:r>
          </a:p>
          <a:p>
            <a:pPr>
              <a:buClr>
                <a:schemeClr val="bg1"/>
              </a:buClr>
              <a:buSzPct val="130000"/>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a:buClr>
                <a:schemeClr val="bg1"/>
              </a:buClr>
              <a:buSzPct val="130000"/>
            </a:pPr>
            <a:br>
              <a:rPr lang="nl-NL" sz="1200" dirty="0">
                <a:solidFill>
                  <a:prstClr val="black"/>
                </a:solidFill>
              </a:rPr>
            </a:br>
            <a:endParaRPr lang="nl-NL" dirty="0"/>
          </a:p>
        </p:txBody>
      </p:sp>
    </p:spTree>
    <p:extLst>
      <p:ext uri="{BB962C8B-B14F-4D97-AF65-F5344CB8AC3E}">
        <p14:creationId xmlns:p14="http://schemas.microsoft.com/office/powerpoint/2010/main" val="107897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6023776"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4. </a:t>
            </a:r>
            <a:r>
              <a:rPr lang="nl-NL" sz="3300" dirty="0">
                <a:solidFill>
                  <a:srgbClr val="FF0000"/>
                </a:solidFill>
              </a:rPr>
              <a:t>ONDERHOUD CLIËNTENSTROOM</a:t>
            </a:r>
          </a:p>
          <a:p>
            <a:r>
              <a:rPr lang="nl-NL" sz="2100" i="1"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fontScale="25000" lnSpcReduction="20000"/>
          </a:bodyPr>
          <a:lstStyle/>
          <a:p>
            <a:pPr>
              <a:buClr>
                <a:schemeClr val="bg1"/>
              </a:buClr>
              <a:buSzPct val="130000"/>
            </a:pPr>
            <a:r>
              <a:rPr lang="nl-NL" sz="7200" dirty="0">
                <a:solidFill>
                  <a:schemeClr val="accent1">
                    <a:lumMod val="50000"/>
                  </a:schemeClr>
                </a:solidFill>
                <a:latin typeface="+mj-lt"/>
              </a:rPr>
              <a:t>uitstraling + tarief + communicatie = continuïteit </a:t>
            </a:r>
          </a:p>
          <a:p>
            <a:pPr marL="0" indent="0">
              <a:buClr>
                <a:schemeClr val="bg1"/>
              </a:buClr>
              <a:buSzPct val="130000"/>
              <a:buNone/>
            </a:pPr>
            <a:endParaRPr lang="nl-NL" sz="7200" dirty="0">
              <a:solidFill>
                <a:schemeClr val="accent1">
                  <a:lumMod val="50000"/>
                </a:schemeClr>
              </a:solidFill>
              <a:latin typeface="+mj-lt"/>
            </a:endParaRPr>
          </a:p>
          <a:p>
            <a:pPr marL="0" indent="0">
              <a:buClr>
                <a:schemeClr val="bg1"/>
              </a:buClr>
              <a:buSzPct val="130000"/>
              <a:buNone/>
            </a:pPr>
            <a:r>
              <a:rPr lang="nl-NL" sz="7200" dirty="0">
                <a:solidFill>
                  <a:schemeClr val="accent1">
                    <a:lumMod val="50000"/>
                  </a:schemeClr>
                </a:solidFill>
                <a:latin typeface="+mj-lt"/>
              </a:rPr>
              <a:t>     continuïteit onderhouden:</a:t>
            </a:r>
          </a:p>
          <a:p>
            <a:pPr>
              <a:buClr>
                <a:schemeClr val="bg1"/>
              </a:buClr>
              <a:buSzPct val="130000"/>
            </a:pPr>
            <a:r>
              <a:rPr lang="nl-NL" sz="7200" dirty="0">
                <a:solidFill>
                  <a:schemeClr val="accent1">
                    <a:lumMod val="50000"/>
                  </a:schemeClr>
                </a:solidFill>
                <a:latin typeface="+mj-lt"/>
              </a:rPr>
              <a:t>nieuwsbrief</a:t>
            </a:r>
          </a:p>
          <a:p>
            <a:pPr>
              <a:buClr>
                <a:schemeClr val="bg1"/>
              </a:buClr>
              <a:buSzPct val="130000"/>
            </a:pPr>
            <a:r>
              <a:rPr lang="nl-NL" sz="7200" dirty="0" err="1">
                <a:solidFill>
                  <a:schemeClr val="accent1">
                    <a:lumMod val="50000"/>
                  </a:schemeClr>
                </a:solidFill>
                <a:latin typeface="+mj-lt"/>
              </a:rPr>
              <a:t>social</a:t>
            </a:r>
            <a:r>
              <a:rPr lang="nl-NL" sz="7200" dirty="0">
                <a:solidFill>
                  <a:schemeClr val="accent1">
                    <a:lumMod val="50000"/>
                  </a:schemeClr>
                </a:solidFill>
                <a:latin typeface="+mj-lt"/>
              </a:rPr>
              <a:t> media; twitter, </a:t>
            </a:r>
            <a:r>
              <a:rPr lang="nl-NL" sz="7200" dirty="0" err="1">
                <a:solidFill>
                  <a:schemeClr val="accent1">
                    <a:lumMod val="50000"/>
                  </a:schemeClr>
                </a:solidFill>
                <a:latin typeface="+mj-lt"/>
              </a:rPr>
              <a:t>fb</a:t>
            </a:r>
            <a:r>
              <a:rPr lang="nl-NL" sz="7200" dirty="0">
                <a:solidFill>
                  <a:schemeClr val="accent1">
                    <a:lumMod val="50000"/>
                  </a:schemeClr>
                </a:solidFill>
                <a:latin typeface="+mj-lt"/>
              </a:rPr>
              <a:t>, </a:t>
            </a:r>
            <a:r>
              <a:rPr lang="nl-NL" sz="7200" dirty="0" err="1">
                <a:solidFill>
                  <a:schemeClr val="accent1">
                    <a:lumMod val="50000"/>
                  </a:schemeClr>
                </a:solidFill>
                <a:latin typeface="+mj-lt"/>
              </a:rPr>
              <a:t>linkedIn</a:t>
            </a:r>
            <a:r>
              <a:rPr lang="nl-NL" sz="7200" dirty="0">
                <a:solidFill>
                  <a:schemeClr val="accent1">
                    <a:lumMod val="50000"/>
                  </a:schemeClr>
                </a:solidFill>
                <a:latin typeface="+mj-lt"/>
              </a:rPr>
              <a:t>, </a:t>
            </a:r>
            <a:r>
              <a:rPr lang="nl-NL" sz="7200" dirty="0" err="1">
                <a:solidFill>
                  <a:schemeClr val="accent1">
                    <a:lumMod val="50000"/>
                  </a:schemeClr>
                </a:solidFill>
                <a:latin typeface="+mj-lt"/>
              </a:rPr>
              <a:t>instagram</a:t>
            </a:r>
            <a:endParaRPr lang="nl-NL" sz="7200" dirty="0">
              <a:solidFill>
                <a:schemeClr val="accent1">
                  <a:lumMod val="50000"/>
                </a:schemeClr>
              </a:solidFill>
              <a:latin typeface="+mj-lt"/>
            </a:endParaRPr>
          </a:p>
          <a:p>
            <a:pPr>
              <a:buClr>
                <a:schemeClr val="bg1"/>
              </a:buClr>
              <a:buSzPct val="130000"/>
            </a:pPr>
            <a:r>
              <a:rPr lang="nl-NL" sz="7200" dirty="0">
                <a:solidFill>
                  <a:schemeClr val="accent1">
                    <a:lumMod val="50000"/>
                  </a:schemeClr>
                </a:solidFill>
                <a:latin typeface="+mj-lt"/>
              </a:rPr>
              <a:t>start- &amp; ontslagbrief huisarts (of andere verwijzers)</a:t>
            </a:r>
          </a:p>
          <a:p>
            <a:pPr>
              <a:buClr>
                <a:schemeClr val="bg1"/>
              </a:buClr>
              <a:buSzPct val="130000"/>
            </a:pPr>
            <a:r>
              <a:rPr lang="nl-NL" sz="7200" dirty="0">
                <a:solidFill>
                  <a:schemeClr val="accent1">
                    <a:lumMod val="50000"/>
                  </a:schemeClr>
                </a:solidFill>
                <a:latin typeface="+mj-lt"/>
              </a:rPr>
              <a:t>communiceer met je </a:t>
            </a:r>
            <a:r>
              <a:rPr lang="nl-NL" sz="7200" dirty="0" err="1">
                <a:solidFill>
                  <a:schemeClr val="accent1">
                    <a:lumMod val="50000"/>
                  </a:schemeClr>
                </a:solidFill>
                <a:latin typeface="+mj-lt"/>
              </a:rPr>
              <a:t>prospects</a:t>
            </a:r>
            <a:r>
              <a:rPr lang="nl-NL" sz="7200" dirty="0">
                <a:solidFill>
                  <a:schemeClr val="accent1">
                    <a:lumMod val="50000"/>
                  </a:schemeClr>
                </a:solidFill>
                <a:latin typeface="+mj-lt"/>
              </a:rPr>
              <a:t>, ken je mogelijke verwijzers</a:t>
            </a:r>
          </a:p>
          <a:p>
            <a:pPr>
              <a:buClr>
                <a:schemeClr val="bg1"/>
              </a:buClr>
              <a:buSzPct val="130000"/>
            </a:pPr>
            <a:r>
              <a:rPr lang="nl-NL" sz="7200" dirty="0">
                <a:solidFill>
                  <a:schemeClr val="accent1">
                    <a:lumMod val="50000"/>
                  </a:schemeClr>
                </a:solidFill>
                <a:latin typeface="+mj-lt"/>
              </a:rPr>
              <a:t>communiceer met je cliënten, ken je cliënten</a:t>
            </a:r>
          </a:p>
          <a:p>
            <a:pPr>
              <a:buClr>
                <a:schemeClr val="bg1"/>
              </a:buClr>
              <a:buSzPct val="130000"/>
            </a:pPr>
            <a:r>
              <a:rPr lang="nl-NL" sz="7200" dirty="0">
                <a:solidFill>
                  <a:schemeClr val="accent1">
                    <a:lumMod val="50000"/>
                  </a:schemeClr>
                </a:solidFill>
                <a:latin typeface="+mj-lt"/>
              </a:rPr>
              <a:t>lezingen</a:t>
            </a:r>
          </a:p>
          <a:p>
            <a:pPr>
              <a:buClr>
                <a:schemeClr val="bg1"/>
              </a:buClr>
              <a:buSzPct val="130000"/>
            </a:pPr>
            <a:r>
              <a:rPr lang="nl-NL" sz="7200" dirty="0">
                <a:solidFill>
                  <a:schemeClr val="accent1">
                    <a:lumMod val="50000"/>
                  </a:schemeClr>
                </a:solidFill>
                <a:latin typeface="+mj-lt"/>
              </a:rPr>
              <a:t>trainingen</a:t>
            </a:r>
          </a:p>
          <a:p>
            <a:pPr>
              <a:buClr>
                <a:schemeClr val="bg1"/>
              </a:buClr>
              <a:buSzPct val="130000"/>
            </a:pPr>
            <a:r>
              <a:rPr lang="nl-NL" sz="7200" dirty="0">
                <a:solidFill>
                  <a:schemeClr val="accent1">
                    <a:lumMod val="50000"/>
                  </a:schemeClr>
                </a:solidFill>
                <a:latin typeface="+mj-lt"/>
              </a:rPr>
              <a:t>workshops</a:t>
            </a:r>
          </a:p>
          <a:p>
            <a:pPr>
              <a:buClr>
                <a:schemeClr val="bg1"/>
              </a:buClr>
              <a:buSzPct val="130000"/>
            </a:pPr>
            <a:r>
              <a:rPr lang="nl-NL" sz="7200" dirty="0">
                <a:solidFill>
                  <a:schemeClr val="accent1">
                    <a:lumMod val="50000"/>
                  </a:schemeClr>
                </a:solidFill>
                <a:latin typeface="+mj-lt"/>
              </a:rPr>
              <a:t>week van de vaktherapie</a:t>
            </a:r>
          </a:p>
          <a:p>
            <a:pPr>
              <a:buClr>
                <a:schemeClr val="bg1"/>
              </a:buClr>
              <a:buSzPct val="130000"/>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a:buClr>
                <a:schemeClr val="bg1"/>
              </a:buClr>
              <a:buSzPct val="130000"/>
            </a:pPr>
            <a:endParaRPr lang="nl-NL" dirty="0">
              <a:solidFill>
                <a:prstClr val="black"/>
              </a:solidFill>
            </a:endParaRPr>
          </a:p>
          <a:p>
            <a:pPr>
              <a:buClr>
                <a:schemeClr val="bg1"/>
              </a:buClr>
              <a:buSzPct val="130000"/>
            </a:pPr>
            <a:br>
              <a:rPr lang="nl-NL" sz="1200" dirty="0">
                <a:solidFill>
                  <a:prstClr val="black"/>
                </a:solidFill>
              </a:rPr>
            </a:br>
            <a:endParaRPr lang="nl-NL" dirty="0"/>
          </a:p>
        </p:txBody>
      </p:sp>
    </p:spTree>
    <p:extLst>
      <p:ext uri="{BB962C8B-B14F-4D97-AF65-F5344CB8AC3E}">
        <p14:creationId xmlns:p14="http://schemas.microsoft.com/office/powerpoint/2010/main" val="79226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7242976"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5. </a:t>
            </a:r>
            <a:r>
              <a:rPr lang="nl-NL" sz="3300" dirty="0">
                <a:solidFill>
                  <a:srgbClr val="FF0000"/>
                </a:solidFill>
              </a:rPr>
              <a:t>ONDERSTEUNING BEROEPSVERENIGING</a:t>
            </a:r>
            <a:br>
              <a:rPr lang="nl-NL" sz="1100" dirty="0">
                <a:solidFill>
                  <a:prstClr val="black"/>
                </a:solidFill>
              </a:rPr>
            </a:br>
            <a:r>
              <a:rPr lang="nl-NL" sz="2100" i="1" dirty="0">
                <a:solidFill>
                  <a:srgbClr val="FF0000"/>
                </a:solidFill>
              </a:rPr>
              <a:t>basiselementen voor een goedlopende praktijk</a:t>
            </a:r>
            <a:endParaRPr lang="nl-NL" sz="2100"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a:bodyPr>
          <a:lstStyle/>
          <a:p>
            <a:pPr>
              <a:buClr>
                <a:schemeClr val="bg1"/>
              </a:buClr>
            </a:pPr>
            <a:r>
              <a:rPr lang="nl-NL" sz="2000" dirty="0">
                <a:solidFill>
                  <a:schemeClr val="accent1">
                    <a:lumMod val="50000"/>
                  </a:schemeClr>
                </a:solidFill>
                <a:latin typeface="+mj-lt"/>
              </a:rPr>
              <a:t>jouw profiel op fvb.vaktherapie.nl </a:t>
            </a:r>
            <a:r>
              <a:rPr lang="nl-NL" sz="2000" dirty="0">
                <a:solidFill>
                  <a:schemeClr val="accent1">
                    <a:lumMod val="50000"/>
                  </a:schemeClr>
                </a:solidFill>
              </a:rPr>
              <a:t>“zoek-een-vaktherapeut”:</a:t>
            </a:r>
            <a:endParaRPr lang="nl-NL" sz="2000" dirty="0">
              <a:solidFill>
                <a:schemeClr val="accent1">
                  <a:lumMod val="50000"/>
                </a:schemeClr>
              </a:solidFill>
              <a:latin typeface="+mj-lt"/>
            </a:endParaRPr>
          </a:p>
          <a:p>
            <a:pPr marL="0" indent="0">
              <a:buClr>
                <a:schemeClr val="bg1"/>
              </a:buClr>
              <a:buNone/>
            </a:pPr>
            <a:r>
              <a:rPr lang="nl-NL" sz="2000" dirty="0">
                <a:solidFill>
                  <a:schemeClr val="accent1">
                    <a:lumMod val="50000"/>
                  </a:schemeClr>
                </a:solidFill>
                <a:latin typeface="+mj-lt"/>
              </a:rPr>
              <a:t>    dit is prospect/verwijzer informatie. Check je vermelding!</a:t>
            </a:r>
          </a:p>
          <a:p>
            <a:pPr>
              <a:buClr>
                <a:schemeClr val="bg1"/>
              </a:buClr>
            </a:pPr>
            <a:r>
              <a:rPr lang="nl-NL" sz="2000" dirty="0">
                <a:solidFill>
                  <a:schemeClr val="accent1">
                    <a:lumMod val="50000"/>
                  </a:schemeClr>
                </a:solidFill>
                <a:latin typeface="+mj-lt"/>
              </a:rPr>
              <a:t>linken naar </a:t>
            </a:r>
            <a:r>
              <a:rPr lang="nl-NL" sz="2000" u="sng" dirty="0">
                <a:solidFill>
                  <a:schemeClr val="accent1">
                    <a:lumMod val="50000"/>
                  </a:schemeClr>
                </a:solidFill>
                <a:latin typeface="+mj-lt"/>
                <a:hlinkClick r:id="rId3"/>
              </a:rPr>
              <a:t>www.vaktherapie.nl</a:t>
            </a:r>
            <a:r>
              <a:rPr lang="nl-NL" sz="2000" dirty="0">
                <a:solidFill>
                  <a:schemeClr val="accent1">
                    <a:lumMod val="50000"/>
                  </a:schemeClr>
                </a:solidFill>
                <a:latin typeface="+mj-lt"/>
              </a:rPr>
              <a:t> in je e-mailhandtekening en op je site</a:t>
            </a:r>
          </a:p>
          <a:p>
            <a:pPr>
              <a:buClr>
                <a:schemeClr val="bg1"/>
              </a:buClr>
            </a:pPr>
            <a:r>
              <a:rPr lang="nl-NL" sz="2000" dirty="0">
                <a:solidFill>
                  <a:schemeClr val="accent1">
                    <a:lumMod val="50000"/>
                  </a:schemeClr>
                </a:solidFill>
                <a:latin typeface="+mj-lt"/>
              </a:rPr>
              <a:t>commissie VVT en FB groep FVB-VVT</a:t>
            </a:r>
          </a:p>
          <a:p>
            <a:pPr>
              <a:buClr>
                <a:schemeClr val="bg1"/>
              </a:buClr>
            </a:pPr>
            <a:r>
              <a:rPr lang="nl-NL" sz="2000" dirty="0">
                <a:solidFill>
                  <a:schemeClr val="accent1">
                    <a:lumMod val="50000"/>
                  </a:schemeClr>
                </a:solidFill>
                <a:latin typeface="+mj-lt"/>
              </a:rPr>
              <a:t>informatie/antwoorden op </a:t>
            </a:r>
            <a:r>
              <a:rPr lang="nl-NL" sz="2000" u="sng" dirty="0">
                <a:solidFill>
                  <a:schemeClr val="accent1">
                    <a:lumMod val="50000"/>
                  </a:schemeClr>
                </a:solidFill>
                <a:latin typeface="+mj-lt"/>
                <a:hlinkClick r:id="rId4"/>
              </a:rPr>
              <a:t>https://fvb.vaktherapie.nl/vrijgevestigde-vaktherapeuten</a:t>
            </a:r>
            <a:endParaRPr lang="nl-NL" sz="2000" dirty="0">
              <a:solidFill>
                <a:schemeClr val="accent1">
                  <a:lumMod val="50000"/>
                </a:schemeClr>
              </a:solidFill>
              <a:latin typeface="+mj-lt"/>
            </a:endParaRPr>
          </a:p>
          <a:p>
            <a:pPr lvl="1">
              <a:buClr>
                <a:schemeClr val="bg1"/>
              </a:buClr>
              <a:buFont typeface="Courier New" panose="02070309020205020404" pitchFamily="49" charset="0"/>
              <a:buChar char="o"/>
            </a:pPr>
            <a:r>
              <a:rPr lang="nl-NL" sz="2000" dirty="0">
                <a:solidFill>
                  <a:schemeClr val="accent1">
                    <a:lumMod val="50000"/>
                  </a:schemeClr>
                </a:solidFill>
                <a:latin typeface="+mj-lt"/>
              </a:rPr>
              <a:t>BTW vraagstukken</a:t>
            </a:r>
          </a:p>
          <a:p>
            <a:pPr lvl="1">
              <a:buClr>
                <a:schemeClr val="bg1"/>
              </a:buClr>
              <a:buFont typeface="Courier New" panose="02070309020205020404" pitchFamily="49" charset="0"/>
              <a:buChar char="o"/>
            </a:pPr>
            <a:r>
              <a:rPr lang="nl-NL" sz="2000" dirty="0">
                <a:solidFill>
                  <a:schemeClr val="accent1">
                    <a:lumMod val="50000"/>
                  </a:schemeClr>
                </a:solidFill>
                <a:latin typeface="+mj-lt"/>
              </a:rPr>
              <a:t>verzekeringen (zelf regelen via fvb.vaktherapie.nl)</a:t>
            </a:r>
          </a:p>
          <a:p>
            <a:pPr lvl="1">
              <a:buClr>
                <a:schemeClr val="bg1"/>
              </a:buClr>
              <a:buFont typeface="Courier New" panose="02070309020205020404" pitchFamily="49" charset="0"/>
              <a:buChar char="o"/>
            </a:pPr>
            <a:r>
              <a:rPr lang="nl-NL" sz="2000" dirty="0">
                <a:solidFill>
                  <a:schemeClr val="accent1">
                    <a:lumMod val="50000"/>
                  </a:schemeClr>
                </a:solidFill>
                <a:latin typeface="+mj-lt"/>
              </a:rPr>
              <a:t>klachtenprocedures (</a:t>
            </a:r>
            <a:r>
              <a:rPr lang="nl-NL" sz="2000" dirty="0" err="1">
                <a:solidFill>
                  <a:schemeClr val="accent1">
                    <a:lumMod val="50000"/>
                  </a:schemeClr>
                </a:solidFill>
                <a:latin typeface="+mj-lt"/>
              </a:rPr>
              <a:t>Wkkgz</a:t>
            </a:r>
            <a:r>
              <a:rPr lang="nl-NL" sz="2000" dirty="0">
                <a:solidFill>
                  <a:schemeClr val="accent1">
                    <a:lumMod val="50000"/>
                  </a:schemeClr>
                </a:solidFill>
                <a:latin typeface="+mj-lt"/>
              </a:rPr>
              <a:t>) en verplichtingen (beroepscode)</a:t>
            </a:r>
          </a:p>
          <a:p>
            <a:pPr lvl="1">
              <a:buClr>
                <a:schemeClr val="bg1"/>
              </a:buClr>
              <a:buFont typeface="Courier New" panose="02070309020205020404" pitchFamily="49" charset="0"/>
              <a:buChar char="o"/>
            </a:pPr>
            <a:r>
              <a:rPr lang="nl-NL" sz="2000" dirty="0" err="1">
                <a:solidFill>
                  <a:schemeClr val="accent1">
                    <a:lumMod val="50000"/>
                  </a:schemeClr>
                </a:solidFill>
                <a:latin typeface="+mj-lt"/>
              </a:rPr>
              <a:t>onderaannemerschap</a:t>
            </a:r>
            <a:br>
              <a:rPr lang="nl-NL" sz="2000" dirty="0">
                <a:solidFill>
                  <a:schemeClr val="accent1">
                    <a:lumMod val="50000"/>
                  </a:schemeClr>
                </a:solidFill>
                <a:latin typeface="+mj-lt"/>
              </a:rPr>
            </a:br>
            <a:endParaRPr lang="nl-NL" sz="2000" dirty="0">
              <a:solidFill>
                <a:schemeClr val="accent1">
                  <a:lumMod val="50000"/>
                </a:schemeClr>
              </a:solidFill>
              <a:latin typeface="+mj-lt"/>
            </a:endParaRPr>
          </a:p>
        </p:txBody>
      </p:sp>
    </p:spTree>
    <p:extLst>
      <p:ext uri="{BB962C8B-B14F-4D97-AF65-F5344CB8AC3E}">
        <p14:creationId xmlns:p14="http://schemas.microsoft.com/office/powerpoint/2010/main" val="200471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7242976"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5a. </a:t>
            </a:r>
            <a:r>
              <a:rPr lang="nl-NL" sz="3300" dirty="0">
                <a:solidFill>
                  <a:srgbClr val="FF0000"/>
                </a:solidFill>
              </a:rPr>
              <a:t>BEROEPSVERENIGING &amp; PROFILERING</a:t>
            </a:r>
          </a:p>
          <a:p>
            <a:r>
              <a:rPr lang="nl-NL" sz="2100" i="1"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a:bodyPr>
          <a:lstStyle/>
          <a:p>
            <a:pPr>
              <a:buClr>
                <a:schemeClr val="bg1"/>
              </a:buClr>
            </a:pPr>
            <a:r>
              <a:rPr lang="nl-NL" sz="1800" dirty="0">
                <a:solidFill>
                  <a:schemeClr val="accent1">
                    <a:lumMod val="50000"/>
                  </a:schemeClr>
                </a:solidFill>
                <a:latin typeface="+mj-lt"/>
              </a:rPr>
              <a:t>lidmaatschap FVB = de positie van vaktherapie</a:t>
            </a:r>
          </a:p>
          <a:p>
            <a:pPr lvl="1">
              <a:buClr>
                <a:schemeClr val="bg1"/>
              </a:buClr>
              <a:buFont typeface="Courier New" panose="02070309020205020404" pitchFamily="49" charset="0"/>
              <a:buChar char="o"/>
            </a:pPr>
            <a:r>
              <a:rPr lang="nl-NL" sz="1800" dirty="0">
                <a:solidFill>
                  <a:schemeClr val="accent1">
                    <a:lumMod val="50000"/>
                  </a:schemeClr>
                </a:solidFill>
                <a:latin typeface="+mj-lt"/>
              </a:rPr>
              <a:t>BIG-registratie, artikel 34; beschermd beroep</a:t>
            </a:r>
          </a:p>
          <a:p>
            <a:pPr lvl="1">
              <a:buClr>
                <a:schemeClr val="bg1"/>
              </a:buClr>
              <a:buFont typeface="Courier New" panose="02070309020205020404" pitchFamily="49" charset="0"/>
              <a:buChar char="o"/>
            </a:pPr>
            <a:r>
              <a:rPr lang="nl-NL" sz="1800" dirty="0">
                <a:solidFill>
                  <a:schemeClr val="accent1">
                    <a:lumMod val="50000"/>
                  </a:schemeClr>
                </a:solidFill>
                <a:latin typeface="+mj-lt"/>
              </a:rPr>
              <a:t>VNG</a:t>
            </a:r>
          </a:p>
          <a:p>
            <a:pPr lvl="1">
              <a:buClr>
                <a:schemeClr val="bg1"/>
              </a:buClr>
              <a:buFont typeface="Courier New" panose="02070309020205020404" pitchFamily="49" charset="0"/>
              <a:buChar char="o"/>
            </a:pPr>
            <a:r>
              <a:rPr lang="nl-NL" sz="1800" dirty="0">
                <a:solidFill>
                  <a:schemeClr val="accent1">
                    <a:lumMod val="50000"/>
                  </a:schemeClr>
                </a:solidFill>
                <a:latin typeface="+mj-lt"/>
              </a:rPr>
              <a:t>Generieke Module Vaktherapie, etc.</a:t>
            </a:r>
          </a:p>
          <a:p>
            <a:pPr>
              <a:buClr>
                <a:schemeClr val="bg1"/>
              </a:buClr>
            </a:pPr>
            <a:r>
              <a:rPr lang="nl-NL" sz="1800" dirty="0">
                <a:solidFill>
                  <a:schemeClr val="accent1">
                    <a:lumMod val="50000"/>
                  </a:schemeClr>
                </a:solidFill>
                <a:latin typeface="+mj-lt"/>
              </a:rPr>
              <a:t>kwaliteit is ook een marketingtool</a:t>
            </a:r>
          </a:p>
          <a:p>
            <a:pPr lvl="1">
              <a:buClr>
                <a:schemeClr val="bg1"/>
              </a:buClr>
              <a:buFont typeface="Courier New" panose="02070309020205020404" pitchFamily="49" charset="0"/>
              <a:buChar char="o"/>
            </a:pPr>
            <a:endParaRPr lang="nl-NL" sz="1800" dirty="0">
              <a:solidFill>
                <a:schemeClr val="accent1">
                  <a:lumMod val="50000"/>
                </a:schemeClr>
              </a:solidFill>
              <a:latin typeface="+mj-lt"/>
            </a:endParaRPr>
          </a:p>
          <a:p>
            <a:pPr marL="0" indent="0">
              <a:buNone/>
            </a:pPr>
            <a:endParaRPr lang="nl-NL" sz="1800" dirty="0">
              <a:solidFill>
                <a:schemeClr val="accent1">
                  <a:lumMod val="50000"/>
                </a:schemeClr>
              </a:solidFill>
              <a:latin typeface="+mj-lt"/>
            </a:endParaRPr>
          </a:p>
        </p:txBody>
      </p:sp>
    </p:spTree>
    <p:extLst>
      <p:ext uri="{BB962C8B-B14F-4D97-AF65-F5344CB8AC3E}">
        <p14:creationId xmlns:p14="http://schemas.microsoft.com/office/powerpoint/2010/main" val="35344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3">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553864"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6. </a:t>
            </a:r>
            <a:r>
              <a:rPr lang="nl-NL" sz="3300" dirty="0">
                <a:solidFill>
                  <a:srgbClr val="FF0000"/>
                </a:solidFill>
              </a:rPr>
              <a:t>VAN KLEINE NAAR GROTE IMPACT</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dirty="0"/>
          </a:p>
        </p:txBody>
      </p:sp>
      <p:pic>
        <p:nvPicPr>
          <p:cNvPr id="2" name="Onlinemedia 1" title="Domino Chain Reaction (short version)">
            <a:hlinkClick r:id="" action="ppaction://media"/>
            <a:extLst>
              <a:ext uri="{FF2B5EF4-FFF2-40B4-BE49-F238E27FC236}">
                <a16:creationId xmlns:a16="http://schemas.microsoft.com/office/drawing/2014/main" id="{C76F59B7-FCF2-4F2B-BD9C-58CFEE28F9AF}"/>
              </a:ext>
            </a:extLst>
          </p:cNvPr>
          <p:cNvPicPr>
            <a:picLocks noRot="1" noChangeAspect="1"/>
          </p:cNvPicPr>
          <p:nvPr>
            <a:videoFile r:link="rId1"/>
          </p:nvPr>
        </p:nvPicPr>
        <p:blipFill>
          <a:blip r:embed="rId4"/>
          <a:stretch>
            <a:fillRect/>
          </a:stretch>
        </p:blipFill>
        <p:spPr>
          <a:xfrm>
            <a:off x="655320" y="2723399"/>
            <a:ext cx="6818906" cy="3835635"/>
          </a:xfrm>
          <a:prstGeom prst="rect">
            <a:avLst/>
          </a:prstGeom>
        </p:spPr>
      </p:pic>
    </p:spTree>
    <p:extLst>
      <p:ext uri="{BB962C8B-B14F-4D97-AF65-F5344CB8AC3E}">
        <p14:creationId xmlns:p14="http://schemas.microsoft.com/office/powerpoint/2010/main" val="270876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4">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964681"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dirty="0"/>
          </a:p>
        </p:txBody>
      </p:sp>
      <p:pic>
        <p:nvPicPr>
          <p:cNvPr id="3" name="perspectief">
            <a:hlinkClick r:id="" action="ppaction://media"/>
            <a:extLst>
              <a:ext uri="{FF2B5EF4-FFF2-40B4-BE49-F238E27FC236}">
                <a16:creationId xmlns:a16="http://schemas.microsoft.com/office/drawing/2014/main" id="{F8739F6C-3589-4E1C-AB70-D247EEABA38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55319" y="2432728"/>
            <a:ext cx="5202142" cy="3901607"/>
          </a:xfrm>
          <a:prstGeom prst="rect">
            <a:avLst/>
          </a:prstGeom>
        </p:spPr>
      </p:pic>
    </p:spTree>
    <p:extLst>
      <p:ext uri="{BB962C8B-B14F-4D97-AF65-F5344CB8AC3E}">
        <p14:creationId xmlns:p14="http://schemas.microsoft.com/office/powerpoint/2010/main" val="41354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0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Tijdelijke aanduiding voor inhoud 4" descr="Afbeelding met grond&#10;&#10;Beschrijving is gegenereerd met zeer hoge betrouwbaarheid">
            <a:extLst>
              <a:ext uri="{FF2B5EF4-FFF2-40B4-BE49-F238E27FC236}">
                <a16:creationId xmlns:a16="http://schemas.microsoft.com/office/drawing/2014/main" id="{83AFC23B-565B-4872-9828-1252ADE0D34D}"/>
              </a:ext>
            </a:extLst>
          </p:cNvPr>
          <p:cNvPicPr>
            <a:picLocks noChangeAspect="1"/>
          </p:cNvPicPr>
          <p:nvPr/>
        </p:nvPicPr>
        <p:blipFill rotWithShape="1">
          <a:blip r:embed="rId2">
            <a:extLst>
              <a:ext uri="{28A0092B-C50C-407E-A947-70E740481C1C}">
                <a14:useLocalDpi xmlns:a14="http://schemas.microsoft.com/office/drawing/2010/main" val="0"/>
              </a:ext>
            </a:extLst>
          </a:blip>
          <a:srcRect t="7320" b="6473"/>
          <a:stretch/>
        </p:blipFill>
        <p:spPr>
          <a:xfrm>
            <a:off x="78830" y="105244"/>
            <a:ext cx="12192000" cy="6857990"/>
          </a:xfrm>
          <a:prstGeom prst="rect">
            <a:avLst/>
          </a:prstGeom>
          <a:solidFill>
            <a:srgbClr val="C7AB93"/>
          </a:solidFill>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68618E96-8B64-4B5C-8CA6-939328D049D7}"/>
              </a:ext>
            </a:extLst>
          </p:cNvPr>
          <p:cNvSpPr>
            <a:spLocks noGrp="1"/>
          </p:cNvSpPr>
          <p:nvPr>
            <p:ph type="title"/>
          </p:nvPr>
        </p:nvSpPr>
        <p:spPr>
          <a:xfrm>
            <a:off x="205453" y="4557635"/>
            <a:ext cx="6017172" cy="1342754"/>
          </a:xfrm>
        </p:spPr>
        <p:txBody>
          <a:bodyPr>
            <a:normAutofit fontScale="90000"/>
          </a:bodyPr>
          <a:lstStyle/>
          <a:p>
            <a:r>
              <a:rPr lang="nl-NL" sz="2000" dirty="0">
                <a:solidFill>
                  <a:schemeClr val="accent2">
                    <a:lumMod val="75000"/>
                  </a:schemeClr>
                </a:solidFill>
              </a:rPr>
              <a:t>Contactgegevens Patricia M. Aarts</a:t>
            </a:r>
            <a:r>
              <a:rPr lang="nl-NL" sz="2000" dirty="0">
                <a:solidFill>
                  <a:schemeClr val="accent1">
                    <a:lumMod val="50000"/>
                  </a:schemeClr>
                </a:solidFill>
              </a:rPr>
              <a:t>:</a:t>
            </a:r>
            <a:br>
              <a:rPr lang="nl-NL" sz="2000" dirty="0">
                <a:solidFill>
                  <a:schemeClr val="accent1">
                    <a:lumMod val="50000"/>
                  </a:schemeClr>
                </a:solidFill>
              </a:rPr>
            </a:br>
            <a:r>
              <a:rPr lang="nl-NL" sz="2000" dirty="0">
                <a:solidFill>
                  <a:schemeClr val="accent1">
                    <a:lumMod val="50000"/>
                  </a:schemeClr>
                </a:solidFill>
              </a:rPr>
              <a:t>http://www.debeeldendtherapeut.nl/psychologische-hulp</a:t>
            </a:r>
            <a:br>
              <a:rPr lang="nl-NL" sz="2000" dirty="0">
                <a:solidFill>
                  <a:schemeClr val="accent1">
                    <a:lumMod val="50000"/>
                  </a:schemeClr>
                </a:solidFill>
              </a:rPr>
            </a:br>
            <a:r>
              <a:rPr lang="nl-NL" sz="2000" dirty="0">
                <a:solidFill>
                  <a:schemeClr val="accent1">
                    <a:lumMod val="50000"/>
                  </a:schemeClr>
                </a:solidFill>
              </a:rPr>
              <a:t>http://mental-capital.nl/new/</a:t>
            </a:r>
            <a:br>
              <a:rPr lang="nl-NL" sz="2000" dirty="0">
                <a:solidFill>
                  <a:schemeClr val="accent1">
                    <a:lumMod val="50000"/>
                  </a:schemeClr>
                </a:solidFill>
              </a:rPr>
            </a:br>
            <a:r>
              <a:rPr lang="nl-NL" sz="2000" dirty="0">
                <a:solidFill>
                  <a:schemeClr val="accent1">
                    <a:lumMod val="50000"/>
                  </a:schemeClr>
                </a:solidFill>
              </a:rPr>
              <a:t>http://www.collectiefvaktherapienoordholland.nl/</a:t>
            </a:r>
            <a:br>
              <a:rPr lang="nl-NL" sz="2000" dirty="0">
                <a:solidFill>
                  <a:schemeClr val="accent1">
                    <a:lumMod val="50000"/>
                  </a:schemeClr>
                </a:solidFill>
              </a:rPr>
            </a:br>
            <a:br>
              <a:rPr lang="nl-NL" sz="2000" dirty="0">
                <a:solidFill>
                  <a:schemeClr val="accent1">
                    <a:lumMod val="50000"/>
                  </a:schemeClr>
                </a:solidFill>
              </a:rPr>
            </a:br>
            <a:r>
              <a:rPr lang="nl-NL" sz="2000" dirty="0">
                <a:solidFill>
                  <a:schemeClr val="accent1">
                    <a:lumMod val="50000"/>
                  </a:schemeClr>
                </a:solidFill>
                <a:hlinkClick r:id="rId3"/>
              </a:rPr>
              <a:t>http://www.debeeldendtherapeut.nl/praktijkinformatie/samenwerking/</a:t>
            </a:r>
            <a:br>
              <a:rPr lang="nl-NL" sz="2000" dirty="0">
                <a:solidFill>
                  <a:schemeClr val="accent1">
                    <a:lumMod val="50000"/>
                  </a:schemeClr>
                </a:solidFill>
                <a:hlinkClick r:id="rId3"/>
              </a:rPr>
            </a:br>
            <a:br>
              <a:rPr lang="nl-NL" sz="2000" dirty="0">
                <a:solidFill>
                  <a:schemeClr val="accent1">
                    <a:lumMod val="50000"/>
                  </a:schemeClr>
                </a:solidFill>
              </a:rPr>
            </a:br>
            <a:br>
              <a:rPr lang="nl-NL" sz="3600" dirty="0">
                <a:solidFill>
                  <a:schemeClr val="accent1">
                    <a:lumMod val="50000"/>
                  </a:schemeClr>
                </a:solidFill>
              </a:rPr>
            </a:br>
            <a:br>
              <a:rPr lang="nl-NL" sz="3600" dirty="0"/>
            </a:br>
            <a:endParaRPr lang="nl-NL" sz="3100" i="1" dirty="0"/>
          </a:p>
        </p:txBody>
      </p:sp>
      <p:sp>
        <p:nvSpPr>
          <p:cNvPr id="16" name="Rechthoek 15">
            <a:extLst>
              <a:ext uri="{FF2B5EF4-FFF2-40B4-BE49-F238E27FC236}">
                <a16:creationId xmlns:a16="http://schemas.microsoft.com/office/drawing/2014/main" id="{8C93CB82-B105-4EB1-89C7-83889FA5680F}"/>
              </a:ext>
            </a:extLst>
          </p:cNvPr>
          <p:cNvSpPr/>
          <p:nvPr/>
        </p:nvSpPr>
        <p:spPr>
          <a:xfrm>
            <a:off x="7948070" y="5375222"/>
            <a:ext cx="4114800" cy="1214365"/>
          </a:xfrm>
          <a:prstGeom prst="rect">
            <a:avLst/>
          </a:prstGeom>
          <a:solidFill>
            <a:schemeClr val="bg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inhoud 6">
            <a:extLst>
              <a:ext uri="{FF2B5EF4-FFF2-40B4-BE49-F238E27FC236}">
                <a16:creationId xmlns:a16="http://schemas.microsoft.com/office/drawing/2014/main" id="{8D04A87E-C698-4C5B-B2CE-8882870A6898}"/>
              </a:ext>
            </a:extLst>
          </p:cNvPr>
          <p:cNvPicPr>
            <a:picLocks noGrp="1" noChangeAspect="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4320" y="5375222"/>
            <a:ext cx="1881197" cy="1050335"/>
          </a:xfrm>
        </p:spPr>
      </p:pic>
      <p:pic>
        <p:nvPicPr>
          <p:cNvPr id="11" name="Afbeelding 10">
            <a:extLst>
              <a:ext uri="{FF2B5EF4-FFF2-40B4-BE49-F238E27FC236}">
                <a16:creationId xmlns:a16="http://schemas.microsoft.com/office/drawing/2014/main" id="{E5C9C025-91F7-4FDB-8C44-55B02498F2A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31027" y="5434045"/>
            <a:ext cx="2255520" cy="932688"/>
          </a:xfrm>
          <a:prstGeom prst="rect">
            <a:avLst/>
          </a:prstGeom>
        </p:spPr>
      </p:pic>
    </p:spTree>
    <p:extLst>
      <p:ext uri="{BB962C8B-B14F-4D97-AF65-F5344CB8AC3E}">
        <p14:creationId xmlns:p14="http://schemas.microsoft.com/office/powerpoint/2010/main" val="94810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3">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5652715"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Clr>
                <a:schemeClr val="bg1"/>
              </a:buClr>
              <a:buAutoNum type="arabicPeriod"/>
            </a:pPr>
            <a:r>
              <a:rPr lang="nl-NL" sz="3300" cap="all" dirty="0">
                <a:solidFill>
                  <a:srgbClr val="FF0000"/>
                </a:solidFill>
              </a:rPr>
              <a:t>Professionele uitstraling </a:t>
            </a:r>
          </a:p>
          <a:p>
            <a:r>
              <a:rPr lang="nl-NL" sz="2100" i="1" dirty="0">
                <a:solidFill>
                  <a:srgbClr val="FF0000"/>
                </a:solidFill>
              </a:rPr>
              <a:t>basiselementen voor een goedlopende praktijk</a:t>
            </a:r>
            <a:br>
              <a:rPr lang="nl-NL" sz="1100" dirty="0">
                <a:solidFill>
                  <a:prstClr val="black"/>
                </a:solidFill>
              </a:rPr>
            </a:br>
            <a:endParaRPr lang="nl-NL" sz="2500" cap="al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a:bodyPr>
          <a:lstStyle/>
          <a:p>
            <a:pPr>
              <a:buClr>
                <a:schemeClr val="bg1"/>
              </a:buClr>
              <a:buSzPct val="130000"/>
            </a:pPr>
            <a:r>
              <a:rPr lang="nl-NL" sz="2000" dirty="0">
                <a:solidFill>
                  <a:schemeClr val="accent1">
                    <a:lumMod val="50000"/>
                  </a:schemeClr>
                </a:solidFill>
                <a:latin typeface="+mj-lt"/>
              </a:rPr>
              <a:t>persoonlijke presentatie</a:t>
            </a:r>
          </a:p>
          <a:p>
            <a:pPr lvl="1">
              <a:buClr>
                <a:schemeClr val="bg1"/>
              </a:buClr>
              <a:buSzPct val="130000"/>
              <a:buFont typeface="Courier New" panose="02070309020205020404" pitchFamily="49" charset="0"/>
              <a:buChar char="o"/>
            </a:pPr>
            <a:r>
              <a:rPr lang="nl-NL" sz="2000" dirty="0">
                <a:solidFill>
                  <a:schemeClr val="accent1">
                    <a:lumMod val="50000"/>
                  </a:schemeClr>
                </a:solidFill>
                <a:latin typeface="+mj-lt"/>
              </a:rPr>
              <a:t>kleding; </a:t>
            </a:r>
            <a:r>
              <a:rPr lang="nl-NL" sz="2000" dirty="0" err="1">
                <a:solidFill>
                  <a:schemeClr val="accent1">
                    <a:lumMod val="50000"/>
                  </a:schemeClr>
                </a:solidFill>
                <a:latin typeface="+mj-lt"/>
              </a:rPr>
              <a:t>under</a:t>
            </a:r>
            <a:r>
              <a:rPr lang="nl-NL" sz="2000" dirty="0">
                <a:solidFill>
                  <a:schemeClr val="accent1">
                    <a:lumMod val="50000"/>
                  </a:schemeClr>
                </a:solidFill>
                <a:latin typeface="+mj-lt"/>
              </a:rPr>
              <a:t>- or </a:t>
            </a:r>
            <a:r>
              <a:rPr lang="nl-NL" sz="2000" dirty="0" err="1">
                <a:solidFill>
                  <a:schemeClr val="accent1">
                    <a:lumMod val="50000"/>
                  </a:schemeClr>
                </a:solidFill>
                <a:latin typeface="+mj-lt"/>
              </a:rPr>
              <a:t>overdressed</a:t>
            </a:r>
            <a:endParaRPr lang="nl-NL" sz="2000" dirty="0">
              <a:solidFill>
                <a:schemeClr val="accent1">
                  <a:lumMod val="50000"/>
                </a:schemeClr>
              </a:solidFill>
              <a:latin typeface="+mj-lt"/>
            </a:endParaRPr>
          </a:p>
          <a:p>
            <a:pPr lvl="1">
              <a:buClr>
                <a:schemeClr val="bg1"/>
              </a:buClr>
              <a:buSzPct val="130000"/>
              <a:buFont typeface="Courier New" panose="02070309020205020404" pitchFamily="49" charset="0"/>
              <a:buChar char="o"/>
            </a:pPr>
            <a:r>
              <a:rPr lang="nl-NL" sz="2000" dirty="0">
                <a:solidFill>
                  <a:schemeClr val="accent1">
                    <a:lumMod val="50000"/>
                  </a:schemeClr>
                </a:solidFill>
                <a:latin typeface="+mj-lt"/>
              </a:rPr>
              <a:t>odeur</a:t>
            </a:r>
          </a:p>
          <a:p>
            <a:pPr lvl="1">
              <a:buClr>
                <a:schemeClr val="bg1"/>
              </a:buClr>
              <a:buSzPct val="130000"/>
              <a:buFont typeface="Courier New" panose="02070309020205020404" pitchFamily="49" charset="0"/>
              <a:buChar char="o"/>
            </a:pPr>
            <a:r>
              <a:rPr lang="nl-NL" sz="2000" dirty="0">
                <a:solidFill>
                  <a:schemeClr val="accent1">
                    <a:lumMod val="50000"/>
                  </a:schemeClr>
                </a:solidFill>
                <a:latin typeface="+mj-lt"/>
              </a:rPr>
              <a:t>non-verbale communicatie</a:t>
            </a:r>
          </a:p>
          <a:p>
            <a:pPr>
              <a:buClr>
                <a:schemeClr val="bg1"/>
              </a:buClr>
              <a:buSzPct val="130000"/>
            </a:pPr>
            <a:endParaRPr lang="nl-NL" sz="2000" dirty="0">
              <a:solidFill>
                <a:schemeClr val="accent1">
                  <a:lumMod val="50000"/>
                </a:schemeClr>
              </a:solidFill>
              <a:latin typeface="+mj-lt"/>
            </a:endParaRPr>
          </a:p>
          <a:p>
            <a:pPr>
              <a:buClr>
                <a:schemeClr val="bg1"/>
              </a:buClr>
              <a:buSzPct val="130000"/>
            </a:pPr>
            <a:endParaRPr lang="nl-NL" sz="2000" dirty="0"/>
          </a:p>
          <a:p>
            <a:pPr>
              <a:buClr>
                <a:schemeClr val="bg1"/>
              </a:buClr>
              <a:buSzPct val="130000"/>
            </a:pPr>
            <a:endParaRPr lang="nl-NL" sz="2000" dirty="0">
              <a:solidFill>
                <a:prstClr val="black"/>
              </a:solidFill>
            </a:endParaRPr>
          </a:p>
          <a:p>
            <a:pPr marL="0" indent="0">
              <a:buClr>
                <a:schemeClr val="bg1"/>
              </a:buClr>
              <a:buSzPct val="130000"/>
              <a:buNone/>
            </a:pPr>
            <a:br>
              <a:rPr lang="nl-NL" sz="1200" dirty="0">
                <a:solidFill>
                  <a:prstClr val="black"/>
                </a:solidFill>
              </a:rPr>
            </a:br>
            <a:endParaRPr lang="nl-NL" dirty="0"/>
          </a:p>
        </p:txBody>
      </p:sp>
      <p:pic>
        <p:nvPicPr>
          <p:cNvPr id="2" name="Onlinemedia 1" title="Wat we niet weten, kun je ook niet zien | Jeroen de Graaf | TEDxAmstelveen">
            <a:hlinkClick r:id="" action="ppaction://media"/>
            <a:extLst>
              <a:ext uri="{FF2B5EF4-FFF2-40B4-BE49-F238E27FC236}">
                <a16:creationId xmlns:a16="http://schemas.microsoft.com/office/drawing/2014/main" id="{D52F8A0F-2BAC-434D-B604-D2F65D5E6752}"/>
              </a:ext>
            </a:extLst>
          </p:cNvPr>
          <p:cNvPicPr>
            <a:picLocks noRot="1" noChangeAspect="1"/>
          </p:cNvPicPr>
          <p:nvPr>
            <a:videoFile r:link="rId1"/>
          </p:nvPr>
        </p:nvPicPr>
        <p:blipFill>
          <a:blip r:embed="rId4"/>
          <a:stretch>
            <a:fillRect/>
          </a:stretch>
        </p:blipFill>
        <p:spPr>
          <a:xfrm>
            <a:off x="4884952" y="2564786"/>
            <a:ext cx="8047135" cy="4526513"/>
          </a:xfrm>
          <a:prstGeom prst="rect">
            <a:avLst/>
          </a:prstGeom>
        </p:spPr>
      </p:pic>
    </p:spTree>
    <p:extLst>
      <p:ext uri="{BB962C8B-B14F-4D97-AF65-F5344CB8AC3E}">
        <p14:creationId xmlns:p14="http://schemas.microsoft.com/office/powerpoint/2010/main" val="56769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8" y="739934"/>
            <a:ext cx="6633377" cy="16927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bg1"/>
                </a:solidFill>
              </a:rPr>
              <a:t>3. </a:t>
            </a:r>
            <a:r>
              <a:rPr lang="nl-NL" sz="3200" dirty="0">
                <a:solidFill>
                  <a:srgbClr val="FF0000"/>
                </a:solidFill>
              </a:rPr>
              <a:t>DOELGROEP COMMUNICATIE </a:t>
            </a:r>
          </a:p>
          <a:p>
            <a:r>
              <a:rPr lang="nl-NL" sz="2000" i="1" dirty="0">
                <a:solidFill>
                  <a:srgbClr val="FF0000"/>
                </a:solidFill>
              </a:rPr>
              <a:t>basiselementen voor een goedlopende praktijk</a:t>
            </a:r>
            <a:br>
              <a:rPr lang="nl-NL" sz="3200" dirty="0">
                <a:solidFill>
                  <a:prstClr val="black"/>
                </a:solidFill>
              </a:rPr>
            </a:br>
            <a:endParaRPr lang="nl-NL" sz="3200"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dirty="0"/>
          </a:p>
        </p:txBody>
      </p:sp>
      <p:pic>
        <p:nvPicPr>
          <p:cNvPr id="4" name="Afbeelding 3" descr="Afbeelding met tekst, kaart&#10;&#10;Beschrijving is gegenereerd met zeer hoge betrouwbaarheid">
            <a:extLst>
              <a:ext uri="{FF2B5EF4-FFF2-40B4-BE49-F238E27FC236}">
                <a16:creationId xmlns:a16="http://schemas.microsoft.com/office/drawing/2014/main" id="{480D5A6D-5842-4A74-9263-DAC96B416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1" y="2000989"/>
            <a:ext cx="4571999" cy="4780011"/>
          </a:xfrm>
          <a:prstGeom prst="rect">
            <a:avLst/>
          </a:prstGeom>
        </p:spPr>
      </p:pic>
    </p:spTree>
    <p:extLst>
      <p:ext uri="{BB962C8B-B14F-4D97-AF65-F5344CB8AC3E}">
        <p14:creationId xmlns:p14="http://schemas.microsoft.com/office/powerpoint/2010/main" val="123141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el 1">
            <a:extLst>
              <a:ext uri="{FF2B5EF4-FFF2-40B4-BE49-F238E27FC236}">
                <a16:creationId xmlns:a16="http://schemas.microsoft.com/office/drawing/2014/main" id="{36B0C6B8-F2A1-4B8E-B368-7702E9CD96F8}"/>
              </a:ext>
            </a:extLst>
          </p:cNvPr>
          <p:cNvSpPr>
            <a:spLocks noGrp="1"/>
          </p:cNvSpPr>
          <p:nvPr>
            <p:ph type="title"/>
          </p:nvPr>
        </p:nvSpPr>
        <p:spPr>
          <a:xfrm>
            <a:off x="655318" y="2582603"/>
            <a:ext cx="7475807" cy="1692794"/>
          </a:xfrm>
        </p:spPr>
        <p:txBody>
          <a:bodyPr>
            <a:normAutofit fontScale="90000"/>
          </a:bodyPr>
          <a:lstStyle/>
          <a:p>
            <a:br>
              <a:rPr lang="nl-NL" sz="2200" dirty="0">
                <a:solidFill>
                  <a:prstClr val="black"/>
                </a:solidFill>
              </a:rPr>
            </a:br>
            <a:br>
              <a:rPr lang="nl-NL" sz="2200" dirty="0">
                <a:solidFill>
                  <a:prstClr val="black"/>
                </a:solidFill>
              </a:rPr>
            </a:br>
            <a:br>
              <a:rPr lang="nl-NL" sz="2200" dirty="0">
                <a:solidFill>
                  <a:prstClr val="black"/>
                </a:solidFill>
              </a:rPr>
            </a:br>
            <a:br>
              <a:rPr lang="nl-NL" sz="2200" dirty="0">
                <a:solidFill>
                  <a:prstClr val="black"/>
                </a:solidFill>
              </a:rPr>
            </a:br>
            <a:br>
              <a:rPr lang="nl-NL" sz="1100" dirty="0">
                <a:solidFill>
                  <a:prstClr val="black"/>
                </a:solidFill>
              </a:rPr>
            </a:br>
            <a:r>
              <a:rPr lang="nl-NL" sz="1100" dirty="0">
                <a:solidFill>
                  <a:prstClr val="black"/>
                </a:solidFill>
              </a:rPr>
              <a:t> </a:t>
            </a:r>
            <a:br>
              <a:rPr lang="nl-NL" sz="1100" dirty="0">
                <a:solidFill>
                  <a:prstClr val="black"/>
                </a:solidFill>
              </a:rPr>
            </a:br>
            <a:endParaRPr lang="nl-NL" dirty="0"/>
          </a:p>
        </p:txBody>
      </p:sp>
      <p:sp>
        <p:nvSpPr>
          <p:cNvPr id="14" name="Titel 1">
            <a:extLst>
              <a:ext uri="{FF2B5EF4-FFF2-40B4-BE49-F238E27FC236}">
                <a16:creationId xmlns:a16="http://schemas.microsoft.com/office/drawing/2014/main" id="{074C5737-F9CE-4080-BDCF-14285C3A4ECC}"/>
              </a:ext>
            </a:extLst>
          </p:cNvPr>
          <p:cNvSpPr txBox="1">
            <a:spLocks/>
          </p:cNvSpPr>
          <p:nvPr/>
        </p:nvSpPr>
        <p:spPr>
          <a:xfrm>
            <a:off x="608074" y="1006070"/>
            <a:ext cx="5533445"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rgbClr val="FF0000"/>
                </a:solidFill>
              </a:rPr>
              <a:t>INTRO</a:t>
            </a:r>
            <a:br>
              <a:rPr lang="nl-NL" sz="1100" dirty="0">
                <a:solidFill>
                  <a:prstClr val="black"/>
                </a:solidFill>
              </a:rPr>
            </a:br>
            <a:r>
              <a:rPr lang="nl-NL" sz="2100" i="1" dirty="0">
                <a:solidFill>
                  <a:srgbClr val="FF0000"/>
                </a:solidFill>
              </a:rPr>
              <a:t>basiselementen voor een goedlopende praktijk</a:t>
            </a:r>
            <a:br>
              <a:rPr lang="nl-NL" sz="2000" dirty="0">
                <a:solidFill>
                  <a:prstClr val="black"/>
                </a:solidFill>
              </a:rPr>
            </a:br>
            <a:endParaRPr lang="nl-NL" dirty="0"/>
          </a:p>
          <a:p>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18" y="2432719"/>
            <a:ext cx="9032629" cy="4351338"/>
          </a:xfrm>
        </p:spPr>
        <p:txBody>
          <a:bodyPr>
            <a:noAutofit/>
          </a:bodyPr>
          <a:lstStyle/>
          <a:p>
            <a:pPr>
              <a:buClr>
                <a:schemeClr val="bg1"/>
              </a:buClr>
              <a:buSzPct val="130000"/>
            </a:pPr>
            <a:r>
              <a:rPr lang="nl-NL" sz="1800" dirty="0">
                <a:solidFill>
                  <a:schemeClr val="accent1">
                    <a:lumMod val="50000"/>
                  </a:schemeClr>
                </a:solidFill>
                <a:latin typeface="+mj-lt"/>
                <a:ea typeface="+mj-ea"/>
                <a:cs typeface="Calibri" panose="020F0502020204030204" pitchFamily="34" charset="0"/>
              </a:rPr>
              <a:t>2013 Vaktherapeut Beeldend</a:t>
            </a:r>
          </a:p>
          <a:p>
            <a:pPr>
              <a:buClr>
                <a:schemeClr val="bg1"/>
              </a:buClr>
              <a:buSzPct val="130000"/>
            </a:pPr>
            <a:r>
              <a:rPr lang="nl-NL" sz="1800" dirty="0">
                <a:solidFill>
                  <a:schemeClr val="accent1">
                    <a:lumMod val="50000"/>
                  </a:schemeClr>
                </a:solidFill>
                <a:latin typeface="+mj-lt"/>
                <a:ea typeface="+mj-ea"/>
                <a:cs typeface="Calibri" panose="020F0502020204030204" pitchFamily="34" charset="0"/>
              </a:rPr>
              <a:t>forensische kliniek, psychiatrisch ziekenhuis,</a:t>
            </a:r>
          </a:p>
          <a:p>
            <a:pPr marL="0" indent="0">
              <a:buClr>
                <a:schemeClr val="bg1"/>
              </a:buClr>
              <a:buSzPct val="104000"/>
              <a:buNone/>
            </a:pPr>
            <a:r>
              <a:rPr lang="nl-NL" sz="1800" dirty="0">
                <a:solidFill>
                  <a:schemeClr val="accent1">
                    <a:lumMod val="50000"/>
                  </a:schemeClr>
                </a:solidFill>
                <a:latin typeface="+mj-lt"/>
                <a:ea typeface="+mj-ea"/>
                <a:cs typeface="Calibri" panose="020F0502020204030204" pitchFamily="34" charset="0"/>
              </a:rPr>
              <a:t>     verslavingszorg en rehabilitatie-instelling</a:t>
            </a:r>
          </a:p>
          <a:p>
            <a:pPr>
              <a:buClr>
                <a:schemeClr val="bg1"/>
              </a:buClr>
              <a:buSzPct val="130000"/>
            </a:pPr>
            <a:r>
              <a:rPr lang="nl-NL" sz="1800" dirty="0">
                <a:solidFill>
                  <a:schemeClr val="accent1">
                    <a:lumMod val="50000"/>
                  </a:schemeClr>
                </a:solidFill>
                <a:latin typeface="+mj-lt"/>
                <a:ea typeface="+mj-ea"/>
                <a:cs typeface="Calibri" panose="020F0502020204030204" pitchFamily="34" charset="0"/>
              </a:rPr>
              <a:t>privépraktijk </a:t>
            </a:r>
          </a:p>
          <a:p>
            <a:pPr>
              <a:buClr>
                <a:schemeClr val="bg1"/>
              </a:buClr>
              <a:buSzPct val="130000"/>
            </a:pPr>
            <a:r>
              <a:rPr lang="nl-NL" sz="1800" dirty="0">
                <a:solidFill>
                  <a:schemeClr val="accent1">
                    <a:lumMod val="50000"/>
                  </a:schemeClr>
                </a:solidFill>
                <a:latin typeface="+mj-lt"/>
                <a:ea typeface="+mj-ea"/>
                <a:cs typeface="Calibri" panose="020F0502020204030204" pitchFamily="34" charset="0"/>
              </a:rPr>
              <a:t>pr &amp; marketing achtergrond</a:t>
            </a:r>
          </a:p>
          <a:p>
            <a:pPr>
              <a:buClr>
                <a:schemeClr val="bg1"/>
              </a:buClr>
              <a:buSzPct val="130000"/>
            </a:pPr>
            <a:r>
              <a:rPr lang="nl-NL" sz="1800" dirty="0">
                <a:solidFill>
                  <a:schemeClr val="accent1">
                    <a:lumMod val="50000"/>
                  </a:schemeClr>
                </a:solidFill>
                <a:latin typeface="+mj-lt"/>
                <a:ea typeface="+mj-ea"/>
                <a:cs typeface="Calibri" panose="020F0502020204030204" pitchFamily="34" charset="0"/>
              </a:rPr>
              <a:t>specialisaties: TBM, NLP, schematherapie</a:t>
            </a:r>
          </a:p>
          <a:p>
            <a:pPr>
              <a:buClr>
                <a:schemeClr val="bg1"/>
              </a:buClr>
              <a:buSzPct val="130000"/>
            </a:pPr>
            <a:r>
              <a:rPr lang="nl-NL" sz="1800" dirty="0">
                <a:solidFill>
                  <a:schemeClr val="accent1">
                    <a:lumMod val="50000"/>
                  </a:schemeClr>
                </a:solidFill>
                <a:latin typeface="+mj-lt"/>
                <a:ea typeface="+mj-ea"/>
                <a:cs typeface="Calibri" panose="020F0502020204030204" pitchFamily="34" charset="0"/>
              </a:rPr>
              <a:t>initiator Week van de Vaktherapie, Collectief Vaktherapie Noord-Holland en Mental Capital</a:t>
            </a:r>
            <a:br>
              <a:rPr lang="nl-NL" sz="1800" dirty="0">
                <a:solidFill>
                  <a:schemeClr val="accent1">
                    <a:lumMod val="50000"/>
                  </a:schemeClr>
                </a:solidFill>
                <a:latin typeface="+mj-lt"/>
                <a:ea typeface="+mj-ea"/>
                <a:cs typeface="+mj-cs"/>
              </a:rPr>
            </a:br>
            <a:endParaRPr lang="nl-NL" sz="1800" dirty="0">
              <a:solidFill>
                <a:schemeClr val="accent1">
                  <a:lumMod val="50000"/>
                </a:schemeClr>
              </a:solidFill>
              <a:latin typeface="+mj-lt"/>
            </a:endParaRPr>
          </a:p>
        </p:txBody>
      </p:sp>
      <p:pic>
        <p:nvPicPr>
          <p:cNvPr id="4" name="Afbeelding 3" descr="Afbeelding met persoon, vasthouden, kleding, vrouw&#10;&#10;Beschrijving is gegenereerd met zeer hoge betrouwbaarheid">
            <a:extLst>
              <a:ext uri="{FF2B5EF4-FFF2-40B4-BE49-F238E27FC236}">
                <a16:creationId xmlns:a16="http://schemas.microsoft.com/office/drawing/2014/main" id="{91769475-2E63-4FA5-B407-28B893C15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897" y="1006079"/>
            <a:ext cx="1354228" cy="1692785"/>
          </a:xfrm>
          <a:prstGeom prst="rect">
            <a:avLst/>
          </a:prstGeom>
        </p:spPr>
      </p:pic>
    </p:spTree>
    <p:extLst>
      <p:ext uri="{BB962C8B-B14F-4D97-AF65-F5344CB8AC3E}">
        <p14:creationId xmlns:p14="http://schemas.microsoft.com/office/powerpoint/2010/main" val="99237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792403"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3. </a:t>
            </a:r>
            <a:r>
              <a:rPr lang="nl-NL" sz="3300" dirty="0">
                <a:solidFill>
                  <a:srgbClr val="FF0000"/>
                </a:solidFill>
              </a:rPr>
              <a:t>DOELGROEP COMMUNICATIE </a:t>
            </a:r>
          </a:p>
          <a:p>
            <a:r>
              <a:rPr lang="nl-NL" sz="2100" i="1" dirty="0">
                <a:solidFill>
                  <a:srgbClr val="FF0000"/>
                </a:solidFill>
              </a:rPr>
              <a:t>basiselementen voor een goedlopende praktijk </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dirty="0"/>
          </a:p>
        </p:txBody>
      </p:sp>
      <p:pic>
        <p:nvPicPr>
          <p:cNvPr id="3" name="Afbeelding 2">
            <a:extLst>
              <a:ext uri="{FF2B5EF4-FFF2-40B4-BE49-F238E27FC236}">
                <a16:creationId xmlns:a16="http://schemas.microsoft.com/office/drawing/2014/main" id="{B5446FEA-D3CC-45A7-AEEC-39904A933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 y="2070793"/>
            <a:ext cx="4572000" cy="4708959"/>
          </a:xfrm>
          <a:prstGeom prst="rect">
            <a:avLst/>
          </a:prstGeom>
        </p:spPr>
      </p:pic>
    </p:spTree>
    <p:extLst>
      <p:ext uri="{BB962C8B-B14F-4D97-AF65-F5344CB8AC3E}">
        <p14:creationId xmlns:p14="http://schemas.microsoft.com/office/powerpoint/2010/main" val="1036430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3">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8" y="739934"/>
            <a:ext cx="7123708"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7a.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dirty="0"/>
          </a:p>
        </p:txBody>
      </p:sp>
      <p:pic>
        <p:nvPicPr>
          <p:cNvPr id="3" name="Onlinemedia 2" title="Alpacino - Best football speech ever (subtitles)">
            <a:hlinkClick r:id="" action="ppaction://media"/>
            <a:extLst>
              <a:ext uri="{FF2B5EF4-FFF2-40B4-BE49-F238E27FC236}">
                <a16:creationId xmlns:a16="http://schemas.microsoft.com/office/drawing/2014/main" id="{523E106A-DB63-478E-93E5-FB9A8529C625}"/>
              </a:ext>
            </a:extLst>
          </p:cNvPr>
          <p:cNvPicPr>
            <a:picLocks noRot="1" noChangeAspect="1"/>
          </p:cNvPicPr>
          <p:nvPr>
            <a:videoFile r:link="rId1"/>
          </p:nvPr>
        </p:nvPicPr>
        <p:blipFill>
          <a:blip r:embed="rId4"/>
          <a:stretch>
            <a:fillRect/>
          </a:stretch>
        </p:blipFill>
        <p:spPr>
          <a:xfrm>
            <a:off x="655320" y="2723399"/>
            <a:ext cx="6997505" cy="3936097"/>
          </a:xfrm>
          <a:prstGeom prst="rect">
            <a:avLst/>
          </a:prstGeom>
        </p:spPr>
      </p:pic>
    </p:spTree>
    <p:extLst>
      <p:ext uri="{BB962C8B-B14F-4D97-AF65-F5344CB8AC3E}">
        <p14:creationId xmlns:p14="http://schemas.microsoft.com/office/powerpoint/2010/main" val="279212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964681"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7b.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dirty="0"/>
          </a:p>
        </p:txBody>
      </p:sp>
      <p:pic>
        <p:nvPicPr>
          <p:cNvPr id="4" name="Afbeelding 3" descr="Afbeelding met buiten, klok, toren, gebouw&#10;&#10;Beschrijving is gegenereerd met zeer hoge betrouwbaarheid">
            <a:extLst>
              <a:ext uri="{FF2B5EF4-FFF2-40B4-BE49-F238E27FC236}">
                <a16:creationId xmlns:a16="http://schemas.microsoft.com/office/drawing/2014/main" id="{EA721FFA-D4C2-48E3-BD1F-A14B2FADA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8" y="2564786"/>
            <a:ext cx="4571999" cy="3042034"/>
          </a:xfrm>
          <a:prstGeom prst="rect">
            <a:avLst/>
          </a:prstGeom>
        </p:spPr>
      </p:pic>
      <p:sp>
        <p:nvSpPr>
          <p:cNvPr id="5" name="Tekstvak 4">
            <a:extLst>
              <a:ext uri="{FF2B5EF4-FFF2-40B4-BE49-F238E27FC236}">
                <a16:creationId xmlns:a16="http://schemas.microsoft.com/office/drawing/2014/main" id="{E0B85A14-5D54-4682-9569-A43F002428C4}"/>
              </a:ext>
            </a:extLst>
          </p:cNvPr>
          <p:cNvSpPr txBox="1"/>
          <p:nvPr/>
        </p:nvSpPr>
        <p:spPr>
          <a:xfrm>
            <a:off x="5618921" y="2716696"/>
            <a:ext cx="3021495" cy="3693319"/>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nl-NL" dirty="0">
                <a:solidFill>
                  <a:schemeClr val="accent1">
                    <a:lumMod val="50000"/>
                  </a:schemeClr>
                </a:solidFill>
              </a:rPr>
              <a:t>bekendste en meest bezochte bezienswaardigheden van Frankrijk</a:t>
            </a:r>
          </a:p>
          <a:p>
            <a:pPr marL="285750" indent="-285750">
              <a:buClr>
                <a:schemeClr val="bg1"/>
              </a:buClr>
              <a:buFont typeface="Arial" panose="020B0604020202020204" pitchFamily="34" charset="0"/>
              <a:buChar char="•"/>
            </a:pPr>
            <a:r>
              <a:rPr lang="nl-NL" dirty="0">
                <a:solidFill>
                  <a:schemeClr val="accent1">
                    <a:lumMod val="50000"/>
                  </a:schemeClr>
                </a:solidFill>
              </a:rPr>
              <a:t>gebouwd ter gelegenheid van wereldtentoonstelling 1889</a:t>
            </a:r>
          </a:p>
          <a:p>
            <a:pPr marL="285750" indent="-285750">
              <a:buClr>
                <a:schemeClr val="bg1"/>
              </a:buClr>
              <a:buFont typeface="Arial" panose="020B0604020202020204" pitchFamily="34" charset="0"/>
              <a:buChar char="•"/>
            </a:pPr>
            <a:r>
              <a:rPr lang="nl-NL" dirty="0">
                <a:solidFill>
                  <a:schemeClr val="accent1">
                    <a:lumMod val="50000"/>
                  </a:schemeClr>
                </a:solidFill>
              </a:rPr>
              <a:t>weerstand, petitie door 300-tal kunstenaars</a:t>
            </a:r>
          </a:p>
          <a:p>
            <a:pPr marL="285750" indent="-285750">
              <a:buClr>
                <a:schemeClr val="bg1"/>
              </a:buClr>
              <a:buFont typeface="Arial" panose="020B0604020202020204" pitchFamily="34" charset="0"/>
              <a:buChar char="•"/>
            </a:pPr>
            <a:r>
              <a:rPr lang="nl-NL" dirty="0" err="1">
                <a:solidFill>
                  <a:schemeClr val="accent1">
                    <a:lumMod val="50000"/>
                  </a:schemeClr>
                </a:solidFill>
              </a:rPr>
              <a:t>parijse</a:t>
            </a:r>
            <a:r>
              <a:rPr lang="nl-NL" dirty="0">
                <a:solidFill>
                  <a:schemeClr val="accent1">
                    <a:lumMod val="50000"/>
                  </a:schemeClr>
                </a:solidFill>
              </a:rPr>
              <a:t> bevolking was helemaal niet blij met het monument: een metalen onding</a:t>
            </a:r>
          </a:p>
        </p:txBody>
      </p:sp>
    </p:spTree>
    <p:extLst>
      <p:ext uri="{BB962C8B-B14F-4D97-AF65-F5344CB8AC3E}">
        <p14:creationId xmlns:p14="http://schemas.microsoft.com/office/powerpoint/2010/main" val="37310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964681"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7c.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316480"/>
            <a:ext cx="10515600" cy="4599644"/>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dirty="0"/>
          </a:p>
        </p:txBody>
      </p:sp>
      <p:sp>
        <p:nvSpPr>
          <p:cNvPr id="2" name="Tekstvak 1">
            <a:extLst>
              <a:ext uri="{FF2B5EF4-FFF2-40B4-BE49-F238E27FC236}">
                <a16:creationId xmlns:a16="http://schemas.microsoft.com/office/drawing/2014/main" id="{536BC2D0-7E27-4832-A40C-2FDF4BEBE7DD}"/>
              </a:ext>
            </a:extLst>
          </p:cNvPr>
          <p:cNvSpPr txBox="1"/>
          <p:nvPr/>
        </p:nvSpPr>
        <p:spPr>
          <a:xfrm>
            <a:off x="655319" y="2432728"/>
            <a:ext cx="7724785" cy="4247317"/>
          </a:xfrm>
          <a:prstGeom prst="rect">
            <a:avLst/>
          </a:prstGeom>
          <a:noFill/>
        </p:spPr>
        <p:txBody>
          <a:bodyPr wrap="square" rtlCol="0">
            <a:spAutoFit/>
          </a:bodyPr>
          <a:lstStyle/>
          <a:p>
            <a:r>
              <a:rPr lang="nl-NL" dirty="0">
                <a:solidFill>
                  <a:schemeClr val="accent1">
                    <a:lumMod val="50000"/>
                  </a:schemeClr>
                </a:solidFill>
                <a:latin typeface="+mj-lt"/>
              </a:rPr>
              <a:t>54 ideeën (in alfabetische volgorde):</a:t>
            </a:r>
          </a:p>
          <a:p>
            <a:pPr marL="342900" lvl="0" indent="-342900">
              <a:buClr>
                <a:schemeClr val="bg1"/>
              </a:buClr>
              <a:buFont typeface="+mj-lt"/>
              <a:buAutoNum type="arabicPeriod"/>
            </a:pPr>
            <a:r>
              <a:rPr lang="nl-NL" b="1" dirty="0">
                <a:solidFill>
                  <a:schemeClr val="accent1">
                    <a:lumMod val="50000"/>
                  </a:schemeClr>
                </a:solidFill>
                <a:latin typeface="+mj-lt"/>
              </a:rPr>
              <a:t>Adverteer</a:t>
            </a:r>
            <a:r>
              <a:rPr lang="nl-NL" dirty="0">
                <a:solidFill>
                  <a:schemeClr val="accent1">
                    <a:lumMod val="50000"/>
                  </a:schemeClr>
                </a:solidFill>
                <a:latin typeface="+mj-lt"/>
              </a:rPr>
              <a:t> in een lokale krant</a:t>
            </a:r>
          </a:p>
          <a:p>
            <a:pPr marL="342900" lvl="0" indent="-342900">
              <a:buClr>
                <a:schemeClr val="bg1"/>
              </a:buClr>
              <a:buFont typeface="+mj-lt"/>
              <a:buAutoNum type="arabicPeriod"/>
            </a:pPr>
            <a:r>
              <a:rPr lang="nl-NL" dirty="0">
                <a:solidFill>
                  <a:schemeClr val="accent1">
                    <a:lumMod val="50000"/>
                  </a:schemeClr>
                </a:solidFill>
                <a:latin typeface="+mj-lt"/>
              </a:rPr>
              <a:t>Adverteer in een niche tijdschrift of vakblad</a:t>
            </a:r>
          </a:p>
          <a:p>
            <a:pPr marL="342900" lvl="0" indent="-342900">
              <a:buClr>
                <a:schemeClr val="bg1"/>
              </a:buClr>
              <a:buFont typeface="+mj-lt"/>
              <a:buAutoNum type="arabicPeriod"/>
            </a:pPr>
            <a:r>
              <a:rPr lang="nl-NL" dirty="0">
                <a:solidFill>
                  <a:schemeClr val="accent1">
                    <a:lumMod val="50000"/>
                  </a:schemeClr>
                </a:solidFill>
                <a:latin typeface="+mj-lt"/>
              </a:rPr>
              <a:t>Adverteer met een </a:t>
            </a:r>
            <a:r>
              <a:rPr lang="nl-NL" b="1" dirty="0">
                <a:solidFill>
                  <a:schemeClr val="accent1">
                    <a:lumMod val="50000"/>
                  </a:schemeClr>
                </a:solidFill>
                <a:latin typeface="+mj-lt"/>
              </a:rPr>
              <a:t>gratis eerste consult</a:t>
            </a:r>
            <a:endParaRPr lang="nl-NL" dirty="0">
              <a:solidFill>
                <a:schemeClr val="accent1">
                  <a:lumMod val="50000"/>
                </a:schemeClr>
              </a:solidFill>
              <a:latin typeface="+mj-lt"/>
            </a:endParaRPr>
          </a:p>
          <a:p>
            <a:pPr marL="342900" lvl="0" indent="-342900">
              <a:buClr>
                <a:schemeClr val="bg1"/>
              </a:buClr>
              <a:buFont typeface="+mj-lt"/>
              <a:buAutoNum type="arabicPeriod"/>
            </a:pPr>
            <a:r>
              <a:rPr lang="nl-NL" dirty="0">
                <a:solidFill>
                  <a:schemeClr val="accent1">
                    <a:lumMod val="50000"/>
                  </a:schemeClr>
                </a:solidFill>
                <a:latin typeface="+mj-lt"/>
              </a:rPr>
              <a:t>Bedenk hoe je de resultaten van een organisatie kunt verbeteren en bel de organisatie op met jouw pitch</a:t>
            </a:r>
          </a:p>
          <a:p>
            <a:pPr marL="342900" lvl="0" indent="-342900">
              <a:buClr>
                <a:schemeClr val="bg1"/>
              </a:buClr>
              <a:buFont typeface="+mj-lt"/>
              <a:buAutoNum type="arabicPeriod"/>
            </a:pPr>
            <a:r>
              <a:rPr lang="nl-NL" dirty="0">
                <a:solidFill>
                  <a:schemeClr val="accent1">
                    <a:lumMod val="50000"/>
                  </a:schemeClr>
                </a:solidFill>
                <a:latin typeface="+mj-lt"/>
              </a:rPr>
              <a:t>Begin met </a:t>
            </a:r>
            <a:r>
              <a:rPr lang="nl-NL" b="1" dirty="0">
                <a:solidFill>
                  <a:schemeClr val="accent1">
                    <a:lumMod val="50000"/>
                  </a:schemeClr>
                </a:solidFill>
                <a:latin typeface="+mj-lt"/>
              </a:rPr>
              <a:t>een blog</a:t>
            </a:r>
            <a:r>
              <a:rPr lang="nl-NL" dirty="0">
                <a:solidFill>
                  <a:schemeClr val="accent1">
                    <a:lumMod val="50000"/>
                  </a:schemeClr>
                </a:solidFill>
                <a:latin typeface="+mj-lt"/>
              </a:rPr>
              <a:t> en promoot deze</a:t>
            </a:r>
          </a:p>
          <a:p>
            <a:pPr marL="342900" lvl="0" indent="-342900">
              <a:buClr>
                <a:schemeClr val="bg1"/>
              </a:buClr>
              <a:buFont typeface="+mj-lt"/>
              <a:buAutoNum type="arabicPeriod"/>
            </a:pPr>
            <a:r>
              <a:rPr lang="nl-NL" dirty="0">
                <a:solidFill>
                  <a:schemeClr val="accent1">
                    <a:lumMod val="50000"/>
                  </a:schemeClr>
                </a:solidFill>
                <a:latin typeface="+mj-lt"/>
              </a:rPr>
              <a:t>Bied aan een seminar te geven bij lokale clubs (Lions, Rotary,…)</a:t>
            </a:r>
          </a:p>
          <a:p>
            <a:pPr marL="342900" lvl="0" indent="-342900">
              <a:buClr>
                <a:schemeClr val="bg1"/>
              </a:buClr>
              <a:buFont typeface="+mj-lt"/>
              <a:buAutoNum type="arabicPeriod"/>
            </a:pPr>
            <a:r>
              <a:rPr lang="nl-NL" dirty="0">
                <a:solidFill>
                  <a:schemeClr val="accent1">
                    <a:lumMod val="50000"/>
                  </a:schemeClr>
                </a:solidFill>
                <a:latin typeface="+mj-lt"/>
              </a:rPr>
              <a:t>Bied aan om te </a:t>
            </a:r>
            <a:r>
              <a:rPr lang="nl-NL" b="1" dirty="0">
                <a:solidFill>
                  <a:schemeClr val="accent1">
                    <a:lumMod val="50000"/>
                  </a:schemeClr>
                </a:solidFill>
                <a:latin typeface="+mj-lt"/>
              </a:rPr>
              <a:t>spreken op zakelijke netwerkbijeenkomsten</a:t>
            </a:r>
            <a:endParaRPr lang="nl-NL" dirty="0">
              <a:solidFill>
                <a:schemeClr val="accent1">
                  <a:lumMod val="50000"/>
                </a:schemeClr>
              </a:solidFill>
              <a:latin typeface="+mj-lt"/>
            </a:endParaRPr>
          </a:p>
          <a:p>
            <a:pPr marL="342900" lvl="0" indent="-342900">
              <a:buClr>
                <a:schemeClr val="bg1"/>
              </a:buClr>
              <a:buFont typeface="+mj-lt"/>
              <a:buAutoNum type="arabicPeriod"/>
            </a:pPr>
            <a:r>
              <a:rPr lang="nl-NL" dirty="0">
                <a:solidFill>
                  <a:schemeClr val="accent1">
                    <a:lumMod val="50000"/>
                  </a:schemeClr>
                </a:solidFill>
                <a:latin typeface="+mj-lt"/>
              </a:rPr>
              <a:t>Bied een handleiding aan over een onderwerp bij websites van anderen</a:t>
            </a:r>
          </a:p>
          <a:p>
            <a:pPr marL="342900" lvl="0" indent="-342900">
              <a:buClr>
                <a:schemeClr val="bg1"/>
              </a:buClr>
              <a:buFont typeface="+mj-lt"/>
              <a:buAutoNum type="arabicPeriod"/>
            </a:pPr>
            <a:r>
              <a:rPr lang="nl-NL" dirty="0">
                <a:solidFill>
                  <a:schemeClr val="accent1">
                    <a:lumMod val="50000"/>
                  </a:schemeClr>
                </a:solidFill>
                <a:latin typeface="+mj-lt"/>
              </a:rPr>
              <a:t>Bied iets gratis aan als </a:t>
            </a:r>
            <a:r>
              <a:rPr lang="nl-NL" b="1" dirty="0">
                <a:solidFill>
                  <a:schemeClr val="accent1">
                    <a:lumMod val="50000"/>
                  </a:schemeClr>
                </a:solidFill>
                <a:latin typeface="+mj-lt"/>
              </a:rPr>
              <a:t>dank voor </a:t>
            </a:r>
            <a:r>
              <a:rPr lang="nl-NL" b="1" dirty="0" err="1">
                <a:solidFill>
                  <a:schemeClr val="accent1">
                    <a:lumMod val="50000"/>
                  </a:schemeClr>
                </a:solidFill>
                <a:latin typeface="+mj-lt"/>
              </a:rPr>
              <a:t>referrals</a:t>
            </a:r>
            <a:r>
              <a:rPr lang="nl-NL" b="1" dirty="0">
                <a:solidFill>
                  <a:schemeClr val="accent1">
                    <a:lumMod val="50000"/>
                  </a:schemeClr>
                </a:solidFill>
                <a:latin typeface="+mj-lt"/>
              </a:rPr>
              <a:t> </a:t>
            </a:r>
            <a:r>
              <a:rPr lang="nl-NL" dirty="0">
                <a:solidFill>
                  <a:schemeClr val="accent1">
                    <a:lumMod val="50000"/>
                  </a:schemeClr>
                </a:solidFill>
                <a:latin typeface="+mj-lt"/>
              </a:rPr>
              <a:t>(aanbevelingen)</a:t>
            </a:r>
          </a:p>
          <a:p>
            <a:pPr marL="342900" lvl="0" indent="-342900">
              <a:buClr>
                <a:schemeClr val="bg1"/>
              </a:buClr>
              <a:buFont typeface="+mj-lt"/>
              <a:buAutoNum type="arabicPeriod"/>
            </a:pPr>
            <a:r>
              <a:rPr lang="nl-NL" b="1" dirty="0">
                <a:solidFill>
                  <a:schemeClr val="accent1">
                    <a:lumMod val="50000"/>
                  </a:schemeClr>
                </a:solidFill>
                <a:latin typeface="+mj-lt"/>
              </a:rPr>
              <a:t>Deel pennen</a:t>
            </a:r>
            <a:r>
              <a:rPr lang="nl-NL" dirty="0">
                <a:solidFill>
                  <a:schemeClr val="accent1">
                    <a:lumMod val="50000"/>
                  </a:schemeClr>
                </a:solidFill>
                <a:latin typeface="+mj-lt"/>
              </a:rPr>
              <a:t> met jouw bedrijfsnaam uit op evenementen</a:t>
            </a:r>
          </a:p>
          <a:p>
            <a:pPr marL="342900" lvl="0" indent="-342900">
              <a:buClr>
                <a:schemeClr val="bg1"/>
              </a:buClr>
              <a:buFont typeface="+mj-lt"/>
              <a:buAutoNum type="arabicPeriod"/>
            </a:pPr>
            <a:r>
              <a:rPr lang="nl-NL" dirty="0">
                <a:solidFill>
                  <a:schemeClr val="accent1">
                    <a:lumMod val="50000"/>
                  </a:schemeClr>
                </a:solidFill>
                <a:latin typeface="+mj-lt"/>
              </a:rPr>
              <a:t>Doe </a:t>
            </a:r>
            <a:r>
              <a:rPr lang="nl-NL" b="1" dirty="0">
                <a:solidFill>
                  <a:schemeClr val="accent1">
                    <a:lumMod val="50000"/>
                  </a:schemeClr>
                </a:solidFill>
                <a:latin typeface="+mj-lt"/>
              </a:rPr>
              <a:t>een stunt</a:t>
            </a:r>
            <a:r>
              <a:rPr lang="nl-NL" dirty="0">
                <a:solidFill>
                  <a:schemeClr val="accent1">
                    <a:lumMod val="50000"/>
                  </a:schemeClr>
                </a:solidFill>
                <a:latin typeface="+mj-lt"/>
              </a:rPr>
              <a:t> die goed is voor je publiciteit (denk aan Richard </a:t>
            </a:r>
            <a:r>
              <a:rPr lang="nl-NL" dirty="0" err="1">
                <a:solidFill>
                  <a:schemeClr val="accent1">
                    <a:lumMod val="50000"/>
                  </a:schemeClr>
                </a:solidFill>
                <a:latin typeface="+mj-lt"/>
              </a:rPr>
              <a:t>Branson</a:t>
            </a:r>
            <a:r>
              <a:rPr lang="nl-NL" dirty="0">
                <a:solidFill>
                  <a:schemeClr val="accent1">
                    <a:lumMod val="50000"/>
                  </a:schemeClr>
                </a:solidFill>
                <a:latin typeface="+mj-lt"/>
              </a:rPr>
              <a:t>)</a:t>
            </a:r>
          </a:p>
          <a:p>
            <a:pPr marL="342900" lvl="0" indent="-342900">
              <a:buClr>
                <a:schemeClr val="bg1"/>
              </a:buClr>
              <a:buFont typeface="+mj-lt"/>
              <a:buAutoNum type="arabicPeriod"/>
            </a:pPr>
            <a:r>
              <a:rPr lang="nl-NL" dirty="0">
                <a:solidFill>
                  <a:schemeClr val="accent1">
                    <a:lumMod val="50000"/>
                  </a:schemeClr>
                </a:solidFill>
                <a:latin typeface="+mj-lt"/>
              </a:rPr>
              <a:t>Doe gezamenlijke promotie-acties met andere </a:t>
            </a:r>
            <a:r>
              <a:rPr lang="nl-NL" dirty="0" err="1">
                <a:solidFill>
                  <a:schemeClr val="accent1">
                    <a:lumMod val="50000"/>
                  </a:schemeClr>
                </a:solidFill>
                <a:latin typeface="+mj-lt"/>
              </a:rPr>
              <a:t>businesses</a:t>
            </a:r>
            <a:endParaRPr lang="nl-NL" dirty="0">
              <a:solidFill>
                <a:schemeClr val="accent1">
                  <a:lumMod val="50000"/>
                </a:schemeClr>
              </a:solidFill>
              <a:latin typeface="+mj-lt"/>
            </a:endParaRPr>
          </a:p>
          <a:p>
            <a:pPr lvl="0"/>
            <a:endParaRPr lang="nl-NL" dirty="0">
              <a:solidFill>
                <a:schemeClr val="accent1">
                  <a:lumMod val="50000"/>
                </a:schemeClr>
              </a:solidFill>
            </a:endParaRPr>
          </a:p>
        </p:txBody>
      </p:sp>
    </p:spTree>
    <p:extLst>
      <p:ext uri="{BB962C8B-B14F-4D97-AF65-F5344CB8AC3E}">
        <p14:creationId xmlns:p14="http://schemas.microsoft.com/office/powerpoint/2010/main" val="195791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964681"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7d.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dirty="0"/>
          </a:p>
        </p:txBody>
      </p:sp>
      <p:sp>
        <p:nvSpPr>
          <p:cNvPr id="2" name="Tekstvak 1">
            <a:extLst>
              <a:ext uri="{FF2B5EF4-FFF2-40B4-BE49-F238E27FC236}">
                <a16:creationId xmlns:a16="http://schemas.microsoft.com/office/drawing/2014/main" id="{536BC2D0-7E27-4832-A40C-2FDF4BEBE7DD}"/>
              </a:ext>
            </a:extLst>
          </p:cNvPr>
          <p:cNvSpPr txBox="1"/>
          <p:nvPr/>
        </p:nvSpPr>
        <p:spPr>
          <a:xfrm>
            <a:off x="655319" y="2316480"/>
            <a:ext cx="7724785" cy="5078313"/>
          </a:xfrm>
          <a:prstGeom prst="rect">
            <a:avLst/>
          </a:prstGeom>
          <a:noFill/>
        </p:spPr>
        <p:txBody>
          <a:bodyPr wrap="square" rtlCol="0">
            <a:spAutoFit/>
          </a:bodyPr>
          <a:lstStyle/>
          <a:p>
            <a:pPr marL="342900" lvl="0" indent="-342900">
              <a:buClr>
                <a:schemeClr val="bg1"/>
              </a:buClr>
              <a:buFont typeface="+mj-lt"/>
              <a:buAutoNum type="arabicPeriod" startAt="13"/>
            </a:pPr>
            <a:r>
              <a:rPr lang="nl-NL" dirty="0">
                <a:solidFill>
                  <a:schemeClr val="accent1">
                    <a:lumMod val="50000"/>
                  </a:schemeClr>
                </a:solidFill>
                <a:latin typeface="+mj-lt"/>
              </a:rPr>
              <a:t>Doe mee aan </a:t>
            </a:r>
            <a:r>
              <a:rPr lang="nl-NL" b="1" dirty="0">
                <a:solidFill>
                  <a:schemeClr val="accent1">
                    <a:lumMod val="50000"/>
                  </a:schemeClr>
                </a:solidFill>
                <a:latin typeface="+mj-lt"/>
              </a:rPr>
              <a:t>wedstrijden</a:t>
            </a:r>
            <a:r>
              <a:rPr lang="nl-NL" dirty="0">
                <a:solidFill>
                  <a:schemeClr val="accent1">
                    <a:lumMod val="50000"/>
                  </a:schemeClr>
                </a:solidFill>
                <a:latin typeface="+mj-lt"/>
              </a:rPr>
              <a:t> of ‘</a:t>
            </a:r>
            <a:r>
              <a:rPr lang="nl-NL" dirty="0" err="1">
                <a:solidFill>
                  <a:schemeClr val="accent1">
                    <a:lumMod val="50000"/>
                  </a:schemeClr>
                </a:solidFill>
                <a:latin typeface="+mj-lt"/>
              </a:rPr>
              <a:t>awards</a:t>
            </a:r>
            <a:r>
              <a:rPr lang="nl-NL" dirty="0">
                <a:solidFill>
                  <a:schemeClr val="accent1">
                    <a:lumMod val="50000"/>
                  </a:schemeClr>
                </a:solidFill>
                <a:latin typeface="+mj-lt"/>
              </a:rPr>
              <a:t>’ verkiezingen in jouw vakgebied – en WIN</a:t>
            </a:r>
          </a:p>
          <a:p>
            <a:pPr marL="342900" lvl="0" indent="-342900">
              <a:buClr>
                <a:schemeClr val="bg1"/>
              </a:buClr>
              <a:buFont typeface="+mj-lt"/>
              <a:buAutoNum type="arabicPeriod" startAt="13"/>
            </a:pPr>
            <a:r>
              <a:rPr lang="nl-NL" dirty="0">
                <a:solidFill>
                  <a:schemeClr val="accent1">
                    <a:lumMod val="50000"/>
                  </a:schemeClr>
                </a:solidFill>
                <a:latin typeface="+mj-lt"/>
              </a:rPr>
              <a:t>Doe mee met een beurs</a:t>
            </a:r>
          </a:p>
          <a:p>
            <a:pPr marL="342900" lvl="0" indent="-342900">
              <a:buClr>
                <a:schemeClr val="bg1"/>
              </a:buClr>
              <a:buFont typeface="+mj-lt"/>
              <a:buAutoNum type="arabicPeriod" startAt="13"/>
            </a:pPr>
            <a:r>
              <a:rPr lang="nl-NL" dirty="0">
                <a:solidFill>
                  <a:schemeClr val="accent1">
                    <a:lumMod val="50000"/>
                  </a:schemeClr>
                </a:solidFill>
                <a:latin typeface="+mj-lt"/>
              </a:rPr>
              <a:t>Doe </a:t>
            </a:r>
            <a:r>
              <a:rPr lang="nl-NL" b="1" dirty="0">
                <a:solidFill>
                  <a:schemeClr val="accent1">
                    <a:lumMod val="50000"/>
                  </a:schemeClr>
                </a:solidFill>
                <a:latin typeface="+mj-lt"/>
              </a:rPr>
              <a:t>pro-</a:t>
            </a:r>
            <a:r>
              <a:rPr lang="nl-NL" b="1" dirty="0" err="1">
                <a:solidFill>
                  <a:schemeClr val="accent1">
                    <a:lumMod val="50000"/>
                  </a:schemeClr>
                </a:solidFill>
                <a:latin typeface="+mj-lt"/>
              </a:rPr>
              <a:t>bono</a:t>
            </a:r>
            <a:r>
              <a:rPr lang="nl-NL" b="1" dirty="0">
                <a:solidFill>
                  <a:schemeClr val="accent1">
                    <a:lumMod val="50000"/>
                  </a:schemeClr>
                </a:solidFill>
                <a:latin typeface="+mj-lt"/>
              </a:rPr>
              <a:t> werk</a:t>
            </a:r>
            <a:r>
              <a:rPr lang="nl-NL" dirty="0">
                <a:solidFill>
                  <a:schemeClr val="accent1">
                    <a:lumMod val="50000"/>
                  </a:schemeClr>
                </a:solidFill>
                <a:latin typeface="+mj-lt"/>
              </a:rPr>
              <a:t> voor goede doelen die verwant zijn aan jouw vakgebied</a:t>
            </a:r>
          </a:p>
          <a:p>
            <a:pPr marL="342900" lvl="0" indent="-342900">
              <a:buClr>
                <a:schemeClr val="bg1"/>
              </a:buClr>
              <a:buFont typeface="+mj-lt"/>
              <a:buAutoNum type="arabicPeriod" startAt="13"/>
            </a:pPr>
            <a:r>
              <a:rPr lang="nl-NL" dirty="0">
                <a:solidFill>
                  <a:schemeClr val="accent1">
                    <a:lumMod val="50000"/>
                  </a:schemeClr>
                </a:solidFill>
                <a:latin typeface="+mj-lt"/>
              </a:rPr>
              <a:t>Doe zoekmachine optimalisaties voor je website en creëer bezoekers via Google</a:t>
            </a:r>
          </a:p>
          <a:p>
            <a:pPr marL="342900" lvl="0" indent="-342900">
              <a:buClr>
                <a:schemeClr val="bg1"/>
              </a:buClr>
              <a:buFont typeface="+mj-lt"/>
              <a:buAutoNum type="arabicPeriod" startAt="13"/>
            </a:pPr>
            <a:r>
              <a:rPr lang="nl-NL" dirty="0">
                <a:solidFill>
                  <a:schemeClr val="accent1">
                    <a:lumMod val="50000"/>
                  </a:schemeClr>
                </a:solidFill>
                <a:latin typeface="+mj-lt"/>
              </a:rPr>
              <a:t>Ga naar evenementen in je vakgebied: conferenties, bijeenkomsten van beroepsverenigingen, seminars </a:t>
            </a:r>
          </a:p>
          <a:p>
            <a:pPr marL="342900" lvl="0" indent="-342900">
              <a:buClr>
                <a:schemeClr val="bg1"/>
              </a:buClr>
              <a:buFont typeface="+mj-lt"/>
              <a:buAutoNum type="arabicPeriod" startAt="13"/>
            </a:pPr>
            <a:r>
              <a:rPr lang="nl-NL" dirty="0">
                <a:solidFill>
                  <a:schemeClr val="accent1">
                    <a:lumMod val="50000"/>
                  </a:schemeClr>
                </a:solidFill>
                <a:latin typeface="+mj-lt"/>
              </a:rPr>
              <a:t>Gebruik je </a:t>
            </a:r>
            <a:r>
              <a:rPr lang="nl-NL" b="1" dirty="0">
                <a:solidFill>
                  <a:schemeClr val="accent1">
                    <a:lumMod val="50000"/>
                  </a:schemeClr>
                </a:solidFill>
                <a:latin typeface="+mj-lt"/>
              </a:rPr>
              <a:t>emailhandtekening</a:t>
            </a:r>
            <a:r>
              <a:rPr lang="nl-NL" dirty="0">
                <a:solidFill>
                  <a:schemeClr val="accent1">
                    <a:lumMod val="50000"/>
                  </a:schemeClr>
                </a:solidFill>
                <a:latin typeface="+mj-lt"/>
              </a:rPr>
              <a:t> als marketing tool</a:t>
            </a:r>
          </a:p>
          <a:p>
            <a:pPr marL="342900" lvl="0" indent="-342900">
              <a:buClr>
                <a:schemeClr val="bg1"/>
              </a:buClr>
              <a:buFont typeface="+mj-lt"/>
              <a:buAutoNum type="arabicPeriod" startAt="13"/>
            </a:pPr>
            <a:r>
              <a:rPr lang="nl-NL" b="1" dirty="0">
                <a:solidFill>
                  <a:schemeClr val="accent1">
                    <a:lumMod val="50000"/>
                  </a:schemeClr>
                </a:solidFill>
                <a:latin typeface="+mj-lt"/>
              </a:rPr>
              <a:t>Geef iets gratis weg</a:t>
            </a:r>
            <a:endParaRPr lang="nl-NL" dirty="0">
              <a:solidFill>
                <a:schemeClr val="accent1">
                  <a:lumMod val="50000"/>
                </a:schemeClr>
              </a:solidFill>
              <a:latin typeface="+mj-lt"/>
            </a:endParaRPr>
          </a:p>
          <a:p>
            <a:pPr marL="342900" lvl="0" indent="-342900">
              <a:buClr>
                <a:schemeClr val="bg1"/>
              </a:buClr>
              <a:buFont typeface="+mj-lt"/>
              <a:buAutoNum type="arabicPeriod" startAt="13"/>
            </a:pPr>
            <a:r>
              <a:rPr lang="nl-NL" dirty="0">
                <a:solidFill>
                  <a:schemeClr val="accent1">
                    <a:lumMod val="50000"/>
                  </a:schemeClr>
                </a:solidFill>
                <a:latin typeface="+mj-lt"/>
              </a:rPr>
              <a:t>Houd contact met collega’s die een aanvullend product of dienst bieden en bezorg elkaar werk</a:t>
            </a:r>
          </a:p>
          <a:p>
            <a:pPr marL="342900" lvl="0" indent="-342900">
              <a:buClr>
                <a:schemeClr val="bg1"/>
              </a:buClr>
              <a:buFont typeface="+mj-lt"/>
              <a:buAutoNum type="arabicPeriod" startAt="13"/>
            </a:pPr>
            <a:r>
              <a:rPr lang="nl-NL" dirty="0">
                <a:solidFill>
                  <a:schemeClr val="accent1">
                    <a:lumMod val="50000"/>
                  </a:schemeClr>
                </a:solidFill>
                <a:latin typeface="+mj-lt"/>
              </a:rPr>
              <a:t>Laat oude en nieuwe klanten weten wanneer je een belangrijk project hebt afgerond</a:t>
            </a:r>
          </a:p>
          <a:p>
            <a:pPr marL="342900" lvl="0" indent="-342900">
              <a:buClr>
                <a:schemeClr val="bg1"/>
              </a:buClr>
              <a:buFont typeface="+mj-lt"/>
              <a:buAutoNum type="arabicPeriod" startAt="13"/>
            </a:pPr>
            <a:r>
              <a:rPr lang="nl-NL" dirty="0">
                <a:solidFill>
                  <a:schemeClr val="accent1">
                    <a:lumMod val="50000"/>
                  </a:schemeClr>
                </a:solidFill>
                <a:latin typeface="+mj-lt"/>
              </a:rPr>
              <a:t>Laat oude en nieuwe klanten weten wanneer je </a:t>
            </a:r>
            <a:r>
              <a:rPr lang="nl-NL" b="1" dirty="0">
                <a:solidFill>
                  <a:schemeClr val="accent1">
                    <a:lumMod val="50000"/>
                  </a:schemeClr>
                </a:solidFill>
                <a:latin typeface="+mj-lt"/>
              </a:rPr>
              <a:t>een nieuwe dienst </a:t>
            </a:r>
            <a:r>
              <a:rPr lang="nl-NL" dirty="0">
                <a:solidFill>
                  <a:schemeClr val="accent1">
                    <a:lumMod val="50000"/>
                  </a:schemeClr>
                </a:solidFill>
                <a:latin typeface="+mj-lt"/>
              </a:rPr>
              <a:t>aanbiedt</a:t>
            </a:r>
          </a:p>
          <a:p>
            <a:pPr marL="342900" lvl="0" indent="-342900">
              <a:buClr>
                <a:schemeClr val="bg1"/>
              </a:buClr>
              <a:buFont typeface="+mj-lt"/>
              <a:buAutoNum type="arabicPeriod" startAt="13"/>
            </a:pPr>
            <a:r>
              <a:rPr lang="nl-NL" dirty="0">
                <a:solidFill>
                  <a:schemeClr val="accent1">
                    <a:lumMod val="50000"/>
                  </a:schemeClr>
                </a:solidFill>
                <a:latin typeface="+mj-lt"/>
              </a:rPr>
              <a:t>Leg contact met bedrijven die groter zijn dan jij en die projecten naar je kunnen doorschuiven die zij niet kunnen of willen doen</a:t>
            </a:r>
          </a:p>
          <a:p>
            <a:pPr lvl="0"/>
            <a:endParaRPr lang="nl-NL" dirty="0"/>
          </a:p>
          <a:p>
            <a:pPr lvl="0"/>
            <a:endParaRPr lang="nl-NL" dirty="0"/>
          </a:p>
        </p:txBody>
      </p:sp>
    </p:spTree>
    <p:extLst>
      <p:ext uri="{BB962C8B-B14F-4D97-AF65-F5344CB8AC3E}">
        <p14:creationId xmlns:p14="http://schemas.microsoft.com/office/powerpoint/2010/main" val="248523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964681"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7e.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dirty="0"/>
          </a:p>
        </p:txBody>
      </p:sp>
      <p:sp>
        <p:nvSpPr>
          <p:cNvPr id="2" name="Tekstvak 1">
            <a:extLst>
              <a:ext uri="{FF2B5EF4-FFF2-40B4-BE49-F238E27FC236}">
                <a16:creationId xmlns:a16="http://schemas.microsoft.com/office/drawing/2014/main" id="{536BC2D0-7E27-4832-A40C-2FDF4BEBE7DD}"/>
              </a:ext>
            </a:extLst>
          </p:cNvPr>
          <p:cNvSpPr txBox="1"/>
          <p:nvPr/>
        </p:nvSpPr>
        <p:spPr>
          <a:xfrm>
            <a:off x="655319" y="2478297"/>
            <a:ext cx="7724785" cy="4524315"/>
          </a:xfrm>
          <a:prstGeom prst="rect">
            <a:avLst/>
          </a:prstGeom>
          <a:noFill/>
        </p:spPr>
        <p:txBody>
          <a:bodyPr wrap="square" rtlCol="0">
            <a:spAutoFit/>
          </a:bodyPr>
          <a:lstStyle/>
          <a:p>
            <a:pPr marL="342900" lvl="0" indent="-342900">
              <a:buClr>
                <a:schemeClr val="bg1"/>
              </a:buClr>
              <a:buFont typeface="+mj-lt"/>
              <a:buAutoNum type="arabicPeriod" startAt="24"/>
            </a:pPr>
            <a:r>
              <a:rPr lang="nl-NL" dirty="0">
                <a:solidFill>
                  <a:schemeClr val="accent1">
                    <a:lumMod val="50000"/>
                  </a:schemeClr>
                </a:solidFill>
                <a:latin typeface="+mj-lt"/>
              </a:rPr>
              <a:t>Maak een overzicht van lokale bedrijven en maak kennis met de bedrijfseigenaren die jouw diensten mogelijk nodig hebben</a:t>
            </a:r>
          </a:p>
          <a:p>
            <a:pPr marL="342900" lvl="0" indent="-342900">
              <a:buClr>
                <a:schemeClr val="bg1"/>
              </a:buClr>
              <a:buFont typeface="+mj-lt"/>
              <a:buAutoNum type="arabicPeriod" startAt="24"/>
            </a:pPr>
            <a:r>
              <a:rPr lang="nl-NL" dirty="0">
                <a:solidFill>
                  <a:schemeClr val="accent1">
                    <a:lumMod val="50000"/>
                  </a:schemeClr>
                </a:solidFill>
                <a:latin typeface="+mj-lt"/>
              </a:rPr>
              <a:t>Maak en oefen een ‘</a:t>
            </a:r>
            <a:r>
              <a:rPr lang="nl-NL" b="1" dirty="0">
                <a:solidFill>
                  <a:schemeClr val="accent1">
                    <a:lumMod val="50000"/>
                  </a:schemeClr>
                </a:solidFill>
                <a:latin typeface="+mj-lt"/>
              </a:rPr>
              <a:t>elevator pitch</a:t>
            </a:r>
            <a:r>
              <a:rPr lang="nl-NL" dirty="0">
                <a:solidFill>
                  <a:schemeClr val="accent1">
                    <a:lumMod val="50000"/>
                  </a:schemeClr>
                </a:solidFill>
                <a:latin typeface="+mj-lt"/>
              </a:rPr>
              <a:t>’ over WIE jij helpt en waarmee (jouw product of dienst)</a:t>
            </a:r>
          </a:p>
          <a:p>
            <a:pPr marL="342900" lvl="0" indent="-342900">
              <a:buClr>
                <a:schemeClr val="bg1"/>
              </a:buClr>
              <a:buFont typeface="+mj-lt"/>
              <a:buAutoNum type="arabicPeriod" startAt="24"/>
            </a:pPr>
            <a:r>
              <a:rPr lang="nl-NL" dirty="0">
                <a:solidFill>
                  <a:schemeClr val="accent1">
                    <a:lumMod val="50000"/>
                  </a:schemeClr>
                </a:solidFill>
                <a:latin typeface="+mj-lt"/>
              </a:rPr>
              <a:t>Meld je aan bij de Kamer van Koophandel en doe mee aan hun activiteiten</a:t>
            </a:r>
          </a:p>
          <a:p>
            <a:pPr marL="342900" lvl="0" indent="-342900">
              <a:buClr>
                <a:schemeClr val="bg1"/>
              </a:buClr>
              <a:buFont typeface="+mj-lt"/>
              <a:buAutoNum type="arabicPeriod" startAt="24"/>
            </a:pPr>
            <a:r>
              <a:rPr lang="nl-NL" dirty="0">
                <a:solidFill>
                  <a:schemeClr val="accent1">
                    <a:lumMod val="50000"/>
                  </a:schemeClr>
                </a:solidFill>
                <a:latin typeface="+mj-lt"/>
              </a:rPr>
              <a:t>Neem contact op met je lokale internet provider of drukker en bied hen </a:t>
            </a:r>
            <a:r>
              <a:rPr lang="nl-NL" b="1" dirty="0">
                <a:solidFill>
                  <a:schemeClr val="accent1">
                    <a:lumMod val="50000"/>
                  </a:schemeClr>
                </a:solidFill>
                <a:latin typeface="+mj-lt"/>
              </a:rPr>
              <a:t>commissie</a:t>
            </a:r>
            <a:r>
              <a:rPr lang="nl-NL" dirty="0">
                <a:solidFill>
                  <a:schemeClr val="accent1">
                    <a:lumMod val="50000"/>
                  </a:schemeClr>
                </a:solidFill>
                <a:latin typeface="+mj-lt"/>
              </a:rPr>
              <a:t> aan als zij werk aan je doorgeven</a:t>
            </a:r>
          </a:p>
          <a:p>
            <a:pPr marL="342900" lvl="0" indent="-342900">
              <a:buClr>
                <a:schemeClr val="bg1"/>
              </a:buClr>
              <a:buFont typeface="+mj-lt"/>
              <a:buAutoNum type="arabicPeriod" startAt="24"/>
            </a:pPr>
            <a:r>
              <a:rPr lang="nl-NL" dirty="0">
                <a:solidFill>
                  <a:schemeClr val="accent1">
                    <a:lumMod val="50000"/>
                  </a:schemeClr>
                </a:solidFill>
                <a:latin typeface="+mj-lt"/>
              </a:rPr>
              <a:t>Neem contact op met </a:t>
            </a:r>
            <a:r>
              <a:rPr lang="nl-NL" b="1" dirty="0">
                <a:solidFill>
                  <a:schemeClr val="accent1">
                    <a:lumMod val="50000"/>
                  </a:schemeClr>
                </a:solidFill>
                <a:latin typeface="+mj-lt"/>
              </a:rPr>
              <a:t>mensen met je wie je hebt gewerkt </a:t>
            </a:r>
            <a:r>
              <a:rPr lang="nl-NL" dirty="0">
                <a:solidFill>
                  <a:schemeClr val="accent1">
                    <a:lumMod val="50000"/>
                  </a:schemeClr>
                </a:solidFill>
                <a:latin typeface="+mj-lt"/>
              </a:rPr>
              <a:t>en vraag of ze werk wat zij niet kunnen of willen doen aan jou door te geven</a:t>
            </a:r>
          </a:p>
          <a:p>
            <a:pPr marL="342900" lvl="0" indent="-342900">
              <a:buClr>
                <a:schemeClr val="bg1"/>
              </a:buClr>
              <a:buFont typeface="+mj-lt"/>
              <a:buAutoNum type="arabicPeriod" startAt="24"/>
            </a:pPr>
            <a:r>
              <a:rPr lang="nl-NL" dirty="0">
                <a:solidFill>
                  <a:schemeClr val="accent1">
                    <a:lumMod val="50000"/>
                  </a:schemeClr>
                </a:solidFill>
                <a:latin typeface="+mj-lt"/>
              </a:rPr>
              <a:t>Onderzoek welke sites door </a:t>
            </a:r>
            <a:r>
              <a:rPr lang="nl-NL" b="1" dirty="0">
                <a:solidFill>
                  <a:schemeClr val="accent1">
                    <a:lumMod val="50000"/>
                  </a:schemeClr>
                </a:solidFill>
                <a:latin typeface="+mj-lt"/>
              </a:rPr>
              <a:t>jouw klanten </a:t>
            </a:r>
            <a:r>
              <a:rPr lang="nl-NL" dirty="0">
                <a:solidFill>
                  <a:schemeClr val="accent1">
                    <a:lumMod val="50000"/>
                  </a:schemeClr>
                </a:solidFill>
                <a:latin typeface="+mj-lt"/>
              </a:rPr>
              <a:t>worden bezocht en adverteer daar</a:t>
            </a:r>
          </a:p>
          <a:p>
            <a:pPr marL="342900" lvl="0" indent="-342900">
              <a:buClr>
                <a:schemeClr val="bg1"/>
              </a:buClr>
              <a:buFont typeface="+mj-lt"/>
              <a:buAutoNum type="arabicPeriod" startAt="24"/>
            </a:pPr>
            <a:r>
              <a:rPr lang="nl-NL" dirty="0">
                <a:solidFill>
                  <a:schemeClr val="accent1">
                    <a:lumMod val="50000"/>
                  </a:schemeClr>
                </a:solidFill>
                <a:latin typeface="+mj-lt"/>
              </a:rPr>
              <a:t>Organiseer een wedstrijd die te maken heeft met jouw diensten</a:t>
            </a:r>
          </a:p>
          <a:p>
            <a:pPr marL="342900" lvl="0" indent="-342900">
              <a:buClr>
                <a:schemeClr val="bg1"/>
              </a:buClr>
              <a:buFont typeface="+mj-lt"/>
              <a:buAutoNum type="arabicPeriod" startAt="24"/>
            </a:pPr>
            <a:r>
              <a:rPr lang="nl-NL" dirty="0">
                <a:solidFill>
                  <a:schemeClr val="accent1">
                    <a:lumMod val="50000"/>
                  </a:schemeClr>
                </a:solidFill>
                <a:latin typeface="+mj-lt"/>
              </a:rPr>
              <a:t>Overweeg een vindersloon te geven aan mensen die </a:t>
            </a:r>
            <a:r>
              <a:rPr lang="nl-NL" dirty="0" err="1">
                <a:solidFill>
                  <a:schemeClr val="accent1">
                    <a:lumMod val="50000"/>
                  </a:schemeClr>
                </a:solidFill>
                <a:latin typeface="+mj-lt"/>
              </a:rPr>
              <a:t>prospects</a:t>
            </a:r>
            <a:r>
              <a:rPr lang="nl-NL" dirty="0">
                <a:solidFill>
                  <a:schemeClr val="accent1">
                    <a:lumMod val="50000"/>
                  </a:schemeClr>
                </a:solidFill>
                <a:latin typeface="+mj-lt"/>
              </a:rPr>
              <a:t> naar je </a:t>
            </a:r>
            <a:r>
              <a:rPr lang="nl-NL" b="1" dirty="0">
                <a:solidFill>
                  <a:schemeClr val="accent1">
                    <a:lumMod val="50000"/>
                  </a:schemeClr>
                </a:solidFill>
                <a:latin typeface="+mj-lt"/>
              </a:rPr>
              <a:t>doorverwijzen</a:t>
            </a:r>
            <a:endParaRPr lang="nl-NL" dirty="0">
              <a:solidFill>
                <a:schemeClr val="accent1">
                  <a:lumMod val="50000"/>
                </a:schemeClr>
              </a:solidFill>
              <a:latin typeface="+mj-lt"/>
            </a:endParaRPr>
          </a:p>
          <a:p>
            <a:pPr marL="342900" lvl="0" indent="-342900">
              <a:buClr>
                <a:schemeClr val="bg1"/>
              </a:buClr>
              <a:buFont typeface="+mj-lt"/>
              <a:buAutoNum type="arabicPeriod" startAt="24"/>
            </a:pPr>
            <a:r>
              <a:rPr lang="nl-NL" dirty="0">
                <a:solidFill>
                  <a:schemeClr val="accent1">
                    <a:lumMod val="50000"/>
                  </a:schemeClr>
                </a:solidFill>
                <a:latin typeface="+mj-lt"/>
              </a:rPr>
              <a:t>Plaats een advertentie in een vakblad</a:t>
            </a:r>
          </a:p>
          <a:p>
            <a:pPr lvl="0"/>
            <a:endParaRPr lang="nl-NL" b="1" dirty="0"/>
          </a:p>
          <a:p>
            <a:pPr lvl="0"/>
            <a:endParaRPr lang="nl-NL" b="1" dirty="0"/>
          </a:p>
        </p:txBody>
      </p:sp>
    </p:spTree>
    <p:extLst>
      <p:ext uri="{BB962C8B-B14F-4D97-AF65-F5344CB8AC3E}">
        <p14:creationId xmlns:p14="http://schemas.microsoft.com/office/powerpoint/2010/main" val="78231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964681"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7f.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dirty="0"/>
          </a:p>
        </p:txBody>
      </p:sp>
      <p:sp>
        <p:nvSpPr>
          <p:cNvPr id="2" name="Tekstvak 1">
            <a:extLst>
              <a:ext uri="{FF2B5EF4-FFF2-40B4-BE49-F238E27FC236}">
                <a16:creationId xmlns:a16="http://schemas.microsoft.com/office/drawing/2014/main" id="{536BC2D0-7E27-4832-A40C-2FDF4BEBE7DD}"/>
              </a:ext>
            </a:extLst>
          </p:cNvPr>
          <p:cNvSpPr txBox="1"/>
          <p:nvPr/>
        </p:nvSpPr>
        <p:spPr>
          <a:xfrm>
            <a:off x="655319" y="2432728"/>
            <a:ext cx="7724785" cy="5078313"/>
          </a:xfrm>
          <a:prstGeom prst="rect">
            <a:avLst/>
          </a:prstGeom>
          <a:noFill/>
        </p:spPr>
        <p:txBody>
          <a:bodyPr wrap="square" rtlCol="0">
            <a:spAutoFit/>
          </a:bodyPr>
          <a:lstStyle/>
          <a:p>
            <a:pPr marL="342900" lvl="0" indent="-342900">
              <a:buClr>
                <a:schemeClr val="bg1"/>
              </a:buClr>
              <a:buFont typeface="+mj-lt"/>
              <a:buAutoNum type="arabicPeriod" startAt="33"/>
            </a:pPr>
            <a:r>
              <a:rPr lang="nl-NL" b="1" dirty="0">
                <a:solidFill>
                  <a:schemeClr val="accent1">
                    <a:lumMod val="50000"/>
                  </a:schemeClr>
                </a:solidFill>
                <a:latin typeface="+mj-lt"/>
              </a:rPr>
              <a:t>Plaats opmerkingen bij blogs </a:t>
            </a:r>
            <a:r>
              <a:rPr lang="nl-NL" dirty="0">
                <a:solidFill>
                  <a:schemeClr val="accent1">
                    <a:lumMod val="50000"/>
                  </a:schemeClr>
                </a:solidFill>
                <a:latin typeface="+mj-lt"/>
              </a:rPr>
              <a:t>om mensen naar je website te leiden</a:t>
            </a:r>
          </a:p>
          <a:p>
            <a:pPr marL="342900" lvl="0" indent="-342900">
              <a:buClr>
                <a:schemeClr val="bg1"/>
              </a:buClr>
              <a:buFont typeface="+mj-lt"/>
              <a:buAutoNum type="arabicPeriod" startAt="33"/>
            </a:pPr>
            <a:r>
              <a:rPr lang="nl-NL" dirty="0">
                <a:solidFill>
                  <a:schemeClr val="accent1">
                    <a:lumMod val="50000"/>
                  </a:schemeClr>
                </a:solidFill>
                <a:latin typeface="+mj-lt"/>
              </a:rPr>
              <a:t>Praat met mensen en heb altijd je visitekaartjes bij je</a:t>
            </a:r>
          </a:p>
          <a:p>
            <a:pPr marL="342900" lvl="0" indent="-342900">
              <a:buClr>
                <a:schemeClr val="bg1"/>
              </a:buClr>
              <a:buFont typeface="+mj-lt"/>
              <a:buAutoNum type="arabicPeriod" startAt="33"/>
            </a:pPr>
            <a:r>
              <a:rPr lang="nl-NL" dirty="0">
                <a:solidFill>
                  <a:schemeClr val="accent1">
                    <a:lumMod val="50000"/>
                  </a:schemeClr>
                </a:solidFill>
                <a:latin typeface="+mj-lt"/>
              </a:rPr>
              <a:t>Probeer </a:t>
            </a:r>
            <a:r>
              <a:rPr lang="nl-NL" b="1" dirty="0">
                <a:solidFill>
                  <a:schemeClr val="accent1">
                    <a:lumMod val="50000"/>
                  </a:schemeClr>
                </a:solidFill>
                <a:latin typeface="+mj-lt"/>
              </a:rPr>
              <a:t>Google </a:t>
            </a:r>
            <a:r>
              <a:rPr lang="nl-NL" b="1" dirty="0" err="1">
                <a:solidFill>
                  <a:schemeClr val="accent1">
                    <a:lumMod val="50000"/>
                  </a:schemeClr>
                </a:solidFill>
                <a:latin typeface="+mj-lt"/>
              </a:rPr>
              <a:t>Adwords</a:t>
            </a:r>
            <a:endParaRPr lang="nl-NL" dirty="0">
              <a:solidFill>
                <a:schemeClr val="accent1">
                  <a:lumMod val="50000"/>
                </a:schemeClr>
              </a:solidFill>
              <a:latin typeface="+mj-lt"/>
            </a:endParaRPr>
          </a:p>
          <a:p>
            <a:pPr marL="342900" lvl="0" indent="-342900">
              <a:buClr>
                <a:schemeClr val="bg1"/>
              </a:buClr>
              <a:buFont typeface="+mj-lt"/>
              <a:buAutoNum type="arabicPeriod" startAt="33"/>
            </a:pPr>
            <a:r>
              <a:rPr lang="nl-NL" dirty="0">
                <a:solidFill>
                  <a:schemeClr val="accent1">
                    <a:lumMod val="50000"/>
                  </a:schemeClr>
                </a:solidFill>
                <a:latin typeface="+mj-lt"/>
              </a:rPr>
              <a:t>Schrijf een e-Book of rapport voor je doelgroep en promoot het online.</a:t>
            </a:r>
          </a:p>
          <a:p>
            <a:pPr marL="342900" lvl="0" indent="-342900">
              <a:buClr>
                <a:schemeClr val="bg1"/>
              </a:buClr>
              <a:buFont typeface="+mj-lt"/>
              <a:buAutoNum type="arabicPeriod" startAt="33"/>
            </a:pPr>
            <a:r>
              <a:rPr lang="nl-NL" dirty="0">
                <a:solidFill>
                  <a:schemeClr val="accent1">
                    <a:lumMod val="50000"/>
                  </a:schemeClr>
                </a:solidFill>
                <a:latin typeface="+mj-lt"/>
              </a:rPr>
              <a:t>Schrijf een </a:t>
            </a:r>
            <a:r>
              <a:rPr lang="nl-NL" b="1" dirty="0">
                <a:solidFill>
                  <a:schemeClr val="accent1">
                    <a:lumMod val="50000"/>
                  </a:schemeClr>
                </a:solidFill>
                <a:latin typeface="+mj-lt"/>
              </a:rPr>
              <a:t>persbericht</a:t>
            </a:r>
            <a:r>
              <a:rPr lang="nl-NL" dirty="0">
                <a:solidFill>
                  <a:schemeClr val="accent1">
                    <a:lumMod val="50000"/>
                  </a:schemeClr>
                </a:solidFill>
                <a:latin typeface="+mj-lt"/>
              </a:rPr>
              <a:t> over iets dat te maken heeft met jouw diensten en probeer het in een lokale krant of vakblad geplaatst te krijgen</a:t>
            </a:r>
          </a:p>
          <a:p>
            <a:pPr marL="342900" lvl="0" indent="-342900">
              <a:buClr>
                <a:schemeClr val="bg1"/>
              </a:buClr>
              <a:buFont typeface="+mj-lt"/>
              <a:buAutoNum type="arabicPeriod" startAt="33"/>
            </a:pPr>
            <a:r>
              <a:rPr lang="nl-NL" dirty="0">
                <a:solidFill>
                  <a:schemeClr val="accent1">
                    <a:lumMod val="50000"/>
                  </a:schemeClr>
                </a:solidFill>
                <a:latin typeface="+mj-lt"/>
              </a:rPr>
              <a:t>Stel en beantwoord vragen op </a:t>
            </a:r>
            <a:r>
              <a:rPr lang="nl-NL" b="1" dirty="0">
                <a:solidFill>
                  <a:schemeClr val="accent1">
                    <a:lumMod val="50000"/>
                  </a:schemeClr>
                </a:solidFill>
                <a:latin typeface="+mj-lt"/>
              </a:rPr>
              <a:t>online forums </a:t>
            </a:r>
            <a:r>
              <a:rPr lang="nl-NL" dirty="0">
                <a:solidFill>
                  <a:schemeClr val="accent1">
                    <a:lumMod val="50000"/>
                  </a:schemeClr>
                </a:solidFill>
                <a:latin typeface="+mj-lt"/>
              </a:rPr>
              <a:t>(inclusief LinkedIn)</a:t>
            </a:r>
          </a:p>
          <a:p>
            <a:pPr marL="342900" lvl="0" indent="-342900">
              <a:buClr>
                <a:schemeClr val="bg1"/>
              </a:buClr>
              <a:buFont typeface="+mj-lt"/>
              <a:buAutoNum type="arabicPeriod" startAt="33"/>
            </a:pPr>
            <a:r>
              <a:rPr lang="nl-NL" dirty="0">
                <a:solidFill>
                  <a:schemeClr val="accent1">
                    <a:lumMod val="50000"/>
                  </a:schemeClr>
                </a:solidFill>
                <a:latin typeface="+mj-lt"/>
              </a:rPr>
              <a:t>Stuur een artikel naar een blog of artikelen website</a:t>
            </a:r>
          </a:p>
          <a:p>
            <a:pPr marL="342900" lvl="0" indent="-342900">
              <a:buClr>
                <a:schemeClr val="bg1"/>
              </a:buClr>
              <a:buFont typeface="+mj-lt"/>
              <a:buAutoNum type="arabicPeriod" startAt="33"/>
            </a:pPr>
            <a:r>
              <a:rPr lang="nl-NL" b="1" dirty="0">
                <a:solidFill>
                  <a:schemeClr val="accent1">
                    <a:lumMod val="50000"/>
                  </a:schemeClr>
                </a:solidFill>
                <a:latin typeface="+mj-lt"/>
              </a:rPr>
              <a:t>Stuur een artikel </a:t>
            </a:r>
            <a:r>
              <a:rPr lang="nl-NL" dirty="0">
                <a:solidFill>
                  <a:schemeClr val="accent1">
                    <a:lumMod val="50000"/>
                  </a:schemeClr>
                </a:solidFill>
                <a:latin typeface="+mj-lt"/>
              </a:rPr>
              <a:t>naar een vakpublicatie</a:t>
            </a:r>
          </a:p>
          <a:p>
            <a:pPr marL="342900" lvl="0" indent="-342900">
              <a:buClr>
                <a:schemeClr val="bg1"/>
              </a:buClr>
              <a:buFont typeface="+mj-lt"/>
              <a:buAutoNum type="arabicPeriod" startAt="33"/>
            </a:pPr>
            <a:r>
              <a:rPr lang="nl-NL" dirty="0">
                <a:solidFill>
                  <a:schemeClr val="accent1">
                    <a:lumMod val="50000"/>
                  </a:schemeClr>
                </a:solidFill>
                <a:latin typeface="+mj-lt"/>
              </a:rPr>
              <a:t>Stuur een bericht naar iedereen in je adresboek, je LinkedIn connecties, Twitter volgers en Facebook vrienden over wat je doet, wie jij helpt en wat je te bieden hebt (en vraag hen om dit ook aan hun </a:t>
            </a:r>
            <a:r>
              <a:rPr lang="nl-NL" b="1" dirty="0">
                <a:solidFill>
                  <a:schemeClr val="accent1">
                    <a:lumMod val="50000"/>
                  </a:schemeClr>
                </a:solidFill>
                <a:latin typeface="+mj-lt"/>
              </a:rPr>
              <a:t>netwerk</a:t>
            </a:r>
            <a:r>
              <a:rPr lang="nl-NL" dirty="0">
                <a:solidFill>
                  <a:schemeClr val="accent1">
                    <a:lumMod val="50000"/>
                  </a:schemeClr>
                </a:solidFill>
                <a:latin typeface="+mj-lt"/>
              </a:rPr>
              <a:t> te laten weten)</a:t>
            </a:r>
          </a:p>
          <a:p>
            <a:pPr marL="342900" lvl="0" indent="-342900">
              <a:buClr>
                <a:schemeClr val="bg1"/>
              </a:buClr>
              <a:buFont typeface="+mj-lt"/>
              <a:buAutoNum type="arabicPeriod" startAt="33"/>
            </a:pPr>
            <a:r>
              <a:rPr lang="nl-NL" dirty="0">
                <a:solidFill>
                  <a:schemeClr val="accent1">
                    <a:lumMod val="50000"/>
                  </a:schemeClr>
                </a:solidFill>
                <a:latin typeface="+mj-lt"/>
              </a:rPr>
              <a:t>Stuur grappige </a:t>
            </a:r>
            <a:r>
              <a:rPr lang="nl-NL" b="1" dirty="0" err="1">
                <a:solidFill>
                  <a:schemeClr val="accent1">
                    <a:lumMod val="50000"/>
                  </a:schemeClr>
                </a:solidFill>
                <a:latin typeface="+mj-lt"/>
              </a:rPr>
              <a:t>promotie-artikelen</a:t>
            </a:r>
            <a:r>
              <a:rPr lang="nl-NL" b="1" dirty="0">
                <a:solidFill>
                  <a:schemeClr val="accent1">
                    <a:lumMod val="50000"/>
                  </a:schemeClr>
                </a:solidFill>
                <a:latin typeface="+mj-lt"/>
              </a:rPr>
              <a:t> </a:t>
            </a:r>
            <a:r>
              <a:rPr lang="nl-NL" dirty="0">
                <a:solidFill>
                  <a:schemeClr val="accent1">
                    <a:lumMod val="50000"/>
                  </a:schemeClr>
                </a:solidFill>
                <a:latin typeface="+mj-lt"/>
              </a:rPr>
              <a:t>naar potentiële klanten (kalender, spelletje, poster etc.)</a:t>
            </a:r>
          </a:p>
          <a:p>
            <a:pPr marL="342900" lvl="0" indent="-342900">
              <a:buClr>
                <a:schemeClr val="bg1"/>
              </a:buClr>
              <a:buFont typeface="+mj-lt"/>
              <a:buAutoNum type="arabicPeriod" startAt="33"/>
            </a:pPr>
            <a:r>
              <a:rPr lang="nl-NL" dirty="0">
                <a:solidFill>
                  <a:schemeClr val="accent1">
                    <a:lumMod val="50000"/>
                  </a:schemeClr>
                </a:solidFill>
                <a:latin typeface="+mj-lt"/>
              </a:rPr>
              <a:t>Stuur </a:t>
            </a:r>
            <a:r>
              <a:rPr lang="nl-NL" dirty="0" err="1">
                <a:solidFill>
                  <a:schemeClr val="accent1">
                    <a:lumMod val="50000"/>
                  </a:schemeClr>
                </a:solidFill>
                <a:latin typeface="+mj-lt"/>
              </a:rPr>
              <a:t>promotie-artikelen</a:t>
            </a:r>
            <a:r>
              <a:rPr lang="nl-NL" dirty="0">
                <a:solidFill>
                  <a:schemeClr val="accent1">
                    <a:lumMod val="50000"/>
                  </a:schemeClr>
                </a:solidFill>
                <a:latin typeface="+mj-lt"/>
              </a:rPr>
              <a:t> voor je dienst mee met de declaratie </a:t>
            </a:r>
          </a:p>
          <a:p>
            <a:pPr lvl="0"/>
            <a:endParaRPr lang="nl-NL" dirty="0"/>
          </a:p>
          <a:p>
            <a:pPr lvl="0"/>
            <a:endParaRPr lang="nl-NL" dirty="0"/>
          </a:p>
          <a:p>
            <a:pPr lvl="0"/>
            <a:endParaRPr lang="nl-NL" dirty="0"/>
          </a:p>
        </p:txBody>
      </p:sp>
    </p:spTree>
    <p:extLst>
      <p:ext uri="{BB962C8B-B14F-4D97-AF65-F5344CB8AC3E}">
        <p14:creationId xmlns:p14="http://schemas.microsoft.com/office/powerpoint/2010/main" val="278860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6964681"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7g. </a:t>
            </a:r>
            <a:r>
              <a:rPr lang="nl-NL" sz="3300" dirty="0">
                <a:solidFill>
                  <a:srgbClr val="FF0000"/>
                </a:solidFill>
              </a:rPr>
              <a:t>DENK &amp; HANDEL IN MOGELIJKHEDEN</a:t>
            </a:r>
          </a:p>
          <a:p>
            <a:r>
              <a:rPr lang="nl-NL" sz="2100" i="1" dirty="0">
                <a:solidFill>
                  <a:srgbClr val="FF0000"/>
                </a:solidFill>
              </a:rPr>
              <a:t>team vaktherapie</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marL="0" indent="0">
              <a:buClr>
                <a:schemeClr val="bg1"/>
              </a:buClr>
              <a:buSzPct val="130000"/>
              <a:buNone/>
            </a:pPr>
            <a:r>
              <a:rPr lang="nl-NL" sz="1200" dirty="0">
                <a:solidFill>
                  <a:prstClr val="black"/>
                </a:solidFill>
              </a:rPr>
              <a:t> </a:t>
            </a:r>
          </a:p>
          <a:p>
            <a:pPr marL="0" indent="0">
              <a:buClr>
                <a:schemeClr val="bg1"/>
              </a:buClr>
              <a:buSzPct val="130000"/>
              <a:buNone/>
            </a:pPr>
            <a:br>
              <a:rPr lang="nl-NL" sz="1200" dirty="0">
                <a:solidFill>
                  <a:prstClr val="black"/>
                </a:solidFill>
              </a:rPr>
            </a:b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dirty="0"/>
          </a:p>
        </p:txBody>
      </p:sp>
      <p:sp>
        <p:nvSpPr>
          <p:cNvPr id="2" name="Tekstvak 1">
            <a:extLst>
              <a:ext uri="{FF2B5EF4-FFF2-40B4-BE49-F238E27FC236}">
                <a16:creationId xmlns:a16="http://schemas.microsoft.com/office/drawing/2014/main" id="{536BC2D0-7E27-4832-A40C-2FDF4BEBE7DD}"/>
              </a:ext>
            </a:extLst>
          </p:cNvPr>
          <p:cNvSpPr txBox="1"/>
          <p:nvPr/>
        </p:nvSpPr>
        <p:spPr>
          <a:xfrm>
            <a:off x="655319" y="2432728"/>
            <a:ext cx="7724785" cy="3416320"/>
          </a:xfrm>
          <a:prstGeom prst="rect">
            <a:avLst/>
          </a:prstGeom>
          <a:noFill/>
        </p:spPr>
        <p:txBody>
          <a:bodyPr wrap="square" rtlCol="0">
            <a:spAutoFit/>
          </a:bodyPr>
          <a:lstStyle/>
          <a:p>
            <a:pPr marL="342900" lvl="0" indent="-342900">
              <a:buClr>
                <a:schemeClr val="bg1"/>
              </a:buClr>
              <a:buFont typeface="+mj-lt"/>
              <a:buAutoNum type="arabicPeriod" startAt="44"/>
            </a:pPr>
            <a:r>
              <a:rPr lang="nl-NL" dirty="0">
                <a:solidFill>
                  <a:schemeClr val="accent1">
                    <a:lumMod val="50000"/>
                  </a:schemeClr>
                </a:solidFill>
                <a:latin typeface="+mj-lt"/>
              </a:rPr>
              <a:t>Stuur promotionele ansichtkaarten naar potentiële klanten</a:t>
            </a:r>
          </a:p>
          <a:p>
            <a:pPr marL="342900" lvl="0" indent="-342900">
              <a:buClr>
                <a:schemeClr val="bg1"/>
              </a:buClr>
              <a:buFont typeface="+mj-lt"/>
              <a:buAutoNum type="arabicPeriod" startAt="44"/>
            </a:pPr>
            <a:r>
              <a:rPr lang="nl-NL" dirty="0">
                <a:solidFill>
                  <a:schemeClr val="accent1">
                    <a:lumMod val="50000"/>
                  </a:schemeClr>
                </a:solidFill>
                <a:latin typeface="+mj-lt"/>
              </a:rPr>
              <a:t>Verstuur een </a:t>
            </a:r>
            <a:r>
              <a:rPr lang="nl-NL" b="1" dirty="0">
                <a:solidFill>
                  <a:schemeClr val="accent1">
                    <a:lumMod val="50000"/>
                  </a:schemeClr>
                </a:solidFill>
                <a:latin typeface="+mj-lt"/>
              </a:rPr>
              <a:t>nieuwsbrief</a:t>
            </a:r>
            <a:endParaRPr lang="nl-NL" dirty="0">
              <a:solidFill>
                <a:schemeClr val="accent1">
                  <a:lumMod val="50000"/>
                </a:schemeClr>
              </a:solidFill>
              <a:latin typeface="+mj-lt"/>
            </a:endParaRPr>
          </a:p>
          <a:p>
            <a:pPr marL="342900" lvl="0" indent="-342900">
              <a:buClr>
                <a:schemeClr val="bg1"/>
              </a:buClr>
              <a:buFont typeface="+mj-lt"/>
              <a:buAutoNum type="arabicPeriod" startAt="44"/>
            </a:pPr>
            <a:r>
              <a:rPr lang="nl-NL" dirty="0">
                <a:solidFill>
                  <a:schemeClr val="accent1">
                    <a:lumMod val="50000"/>
                  </a:schemeClr>
                </a:solidFill>
                <a:latin typeface="+mj-lt"/>
              </a:rPr>
              <a:t>Vraag je klanten een</a:t>
            </a:r>
            <a:r>
              <a:rPr lang="nl-NL" b="1" dirty="0">
                <a:solidFill>
                  <a:schemeClr val="accent1">
                    <a:lumMod val="50000"/>
                  </a:schemeClr>
                </a:solidFill>
                <a:latin typeface="+mj-lt"/>
              </a:rPr>
              <a:t> </a:t>
            </a:r>
            <a:r>
              <a:rPr lang="nl-NL" b="1" dirty="0" err="1">
                <a:solidFill>
                  <a:schemeClr val="accent1">
                    <a:lumMod val="50000"/>
                  </a:schemeClr>
                </a:solidFill>
                <a:latin typeface="+mj-lt"/>
              </a:rPr>
              <a:t>testimonial</a:t>
            </a:r>
            <a:r>
              <a:rPr lang="nl-NL" b="1" dirty="0">
                <a:solidFill>
                  <a:schemeClr val="accent1">
                    <a:lumMod val="50000"/>
                  </a:schemeClr>
                </a:solidFill>
                <a:latin typeface="+mj-lt"/>
              </a:rPr>
              <a:t> </a:t>
            </a:r>
            <a:r>
              <a:rPr lang="nl-NL" dirty="0">
                <a:solidFill>
                  <a:schemeClr val="accent1">
                    <a:lumMod val="50000"/>
                  </a:schemeClr>
                </a:solidFill>
                <a:latin typeface="+mj-lt"/>
              </a:rPr>
              <a:t>te schrijven over je werk</a:t>
            </a:r>
          </a:p>
          <a:p>
            <a:pPr marL="342900" lvl="0" indent="-342900">
              <a:buClr>
                <a:schemeClr val="bg1"/>
              </a:buClr>
              <a:buFont typeface="+mj-lt"/>
              <a:buAutoNum type="arabicPeriod" startAt="44"/>
            </a:pPr>
            <a:r>
              <a:rPr lang="nl-NL" dirty="0">
                <a:solidFill>
                  <a:schemeClr val="accent1">
                    <a:lumMod val="50000"/>
                  </a:schemeClr>
                </a:solidFill>
                <a:latin typeface="+mj-lt"/>
              </a:rPr>
              <a:t>Vraag of je je visitekaartjes of brochures in lokale winkels mag neerleggen</a:t>
            </a:r>
          </a:p>
          <a:p>
            <a:pPr marL="342900" lvl="0" indent="-342900">
              <a:buClr>
                <a:schemeClr val="bg1"/>
              </a:buClr>
              <a:buFont typeface="+mj-lt"/>
              <a:buAutoNum type="arabicPeriod" startAt="44"/>
            </a:pPr>
            <a:r>
              <a:rPr lang="nl-NL" dirty="0">
                <a:solidFill>
                  <a:schemeClr val="accent1">
                    <a:lumMod val="50000"/>
                  </a:schemeClr>
                </a:solidFill>
                <a:latin typeface="+mj-lt"/>
              </a:rPr>
              <a:t>VRAAG tevreden klanten om </a:t>
            </a:r>
            <a:r>
              <a:rPr lang="nl-NL" b="1" dirty="0" err="1">
                <a:solidFill>
                  <a:schemeClr val="accent1">
                    <a:lumMod val="50000"/>
                  </a:schemeClr>
                </a:solidFill>
                <a:latin typeface="+mj-lt"/>
              </a:rPr>
              <a:t>referrals</a:t>
            </a:r>
            <a:r>
              <a:rPr lang="nl-NL" b="1" dirty="0">
                <a:solidFill>
                  <a:schemeClr val="accent1">
                    <a:lumMod val="50000"/>
                  </a:schemeClr>
                </a:solidFill>
                <a:latin typeface="+mj-lt"/>
              </a:rPr>
              <a:t> (</a:t>
            </a:r>
            <a:r>
              <a:rPr lang="nl-NL" b="1" dirty="0" err="1">
                <a:solidFill>
                  <a:schemeClr val="accent1">
                    <a:lumMod val="50000"/>
                  </a:schemeClr>
                </a:solidFill>
                <a:latin typeface="+mj-lt"/>
              </a:rPr>
              <a:t>aanbeveilingen</a:t>
            </a:r>
            <a:r>
              <a:rPr lang="nl-NL" b="1" dirty="0">
                <a:solidFill>
                  <a:schemeClr val="accent1">
                    <a:lumMod val="50000"/>
                  </a:schemeClr>
                </a:solidFill>
                <a:latin typeface="+mj-lt"/>
              </a:rPr>
              <a:t>)</a:t>
            </a:r>
            <a:endParaRPr lang="nl-NL" dirty="0">
              <a:solidFill>
                <a:schemeClr val="accent1">
                  <a:lumMod val="50000"/>
                </a:schemeClr>
              </a:solidFill>
              <a:latin typeface="+mj-lt"/>
            </a:endParaRPr>
          </a:p>
          <a:p>
            <a:pPr marL="342900" lvl="0" indent="-342900">
              <a:buClr>
                <a:schemeClr val="bg1"/>
              </a:buClr>
              <a:buFont typeface="+mj-lt"/>
              <a:buAutoNum type="arabicPeriod" startAt="44"/>
            </a:pPr>
            <a:r>
              <a:rPr lang="nl-NL" dirty="0">
                <a:solidFill>
                  <a:schemeClr val="accent1">
                    <a:lumMod val="50000"/>
                  </a:schemeClr>
                </a:solidFill>
                <a:latin typeface="+mj-lt"/>
              </a:rPr>
              <a:t>Wees betrokken in de sociale kringen waarmee je verbonden bent (kerk, school, universiteit, buurthuis)</a:t>
            </a:r>
          </a:p>
          <a:p>
            <a:pPr marL="342900" lvl="0" indent="-342900">
              <a:buClr>
                <a:schemeClr val="bg1"/>
              </a:buClr>
              <a:buFont typeface="+mj-lt"/>
              <a:buAutoNum type="arabicPeriod" startAt="44"/>
            </a:pPr>
            <a:r>
              <a:rPr lang="nl-NL" dirty="0">
                <a:solidFill>
                  <a:schemeClr val="accent1">
                    <a:lumMod val="50000"/>
                  </a:schemeClr>
                </a:solidFill>
                <a:latin typeface="+mj-lt"/>
              </a:rPr>
              <a:t>Word lid van een </a:t>
            </a:r>
            <a:r>
              <a:rPr lang="nl-NL" b="1" dirty="0">
                <a:solidFill>
                  <a:schemeClr val="accent1">
                    <a:lumMod val="50000"/>
                  </a:schemeClr>
                </a:solidFill>
                <a:latin typeface="+mj-lt"/>
              </a:rPr>
              <a:t>beroepsvereniging</a:t>
            </a:r>
            <a:r>
              <a:rPr lang="nl-NL" dirty="0">
                <a:solidFill>
                  <a:schemeClr val="accent1">
                    <a:lumMod val="50000"/>
                  </a:schemeClr>
                </a:solidFill>
                <a:latin typeface="+mj-lt"/>
              </a:rPr>
              <a:t> en zorg dat je op de lijst staat</a:t>
            </a:r>
          </a:p>
          <a:p>
            <a:pPr marL="342900" lvl="0" indent="-342900">
              <a:buClr>
                <a:schemeClr val="bg1"/>
              </a:buClr>
              <a:buFont typeface="+mj-lt"/>
              <a:buAutoNum type="arabicPeriod" startAt="44"/>
            </a:pPr>
            <a:r>
              <a:rPr lang="nl-NL" dirty="0">
                <a:solidFill>
                  <a:schemeClr val="accent1">
                    <a:lumMod val="50000"/>
                  </a:schemeClr>
                </a:solidFill>
                <a:latin typeface="+mj-lt"/>
              </a:rPr>
              <a:t>Zorg dat je een gimmick hebt dat opvalt</a:t>
            </a:r>
          </a:p>
          <a:p>
            <a:pPr marL="342900" lvl="0" indent="-342900">
              <a:buClr>
                <a:schemeClr val="bg1"/>
              </a:buClr>
              <a:buFont typeface="+mj-lt"/>
              <a:buAutoNum type="arabicPeriod" startAt="44"/>
            </a:pPr>
            <a:r>
              <a:rPr lang="nl-NL" dirty="0">
                <a:solidFill>
                  <a:schemeClr val="accent1">
                    <a:lumMod val="50000"/>
                  </a:schemeClr>
                </a:solidFill>
                <a:latin typeface="+mj-lt"/>
              </a:rPr>
              <a:t>Zorg dat je familie en vrienden jouw producten en diensten promoten</a:t>
            </a:r>
          </a:p>
          <a:p>
            <a:pPr marL="342900" lvl="0" indent="-342900">
              <a:buClr>
                <a:schemeClr val="bg1"/>
              </a:buClr>
              <a:buFont typeface="+mj-lt"/>
              <a:buAutoNum type="arabicPeriod" startAt="44"/>
            </a:pPr>
            <a:r>
              <a:rPr lang="nl-NL" dirty="0">
                <a:solidFill>
                  <a:schemeClr val="accent1">
                    <a:lumMod val="50000"/>
                  </a:schemeClr>
                </a:solidFill>
                <a:latin typeface="+mj-lt"/>
              </a:rPr>
              <a:t>Zorg dat je in </a:t>
            </a:r>
            <a:r>
              <a:rPr lang="nl-NL" b="1" dirty="0">
                <a:solidFill>
                  <a:schemeClr val="accent1">
                    <a:lumMod val="50000"/>
                  </a:schemeClr>
                </a:solidFill>
                <a:latin typeface="+mj-lt"/>
              </a:rPr>
              <a:t>online zakelijke adresgidsen </a:t>
            </a:r>
            <a:r>
              <a:rPr lang="nl-NL" dirty="0">
                <a:solidFill>
                  <a:schemeClr val="accent1">
                    <a:lumMod val="50000"/>
                  </a:schemeClr>
                </a:solidFill>
                <a:latin typeface="+mj-lt"/>
              </a:rPr>
              <a:t>staat vermeld</a:t>
            </a:r>
          </a:p>
          <a:p>
            <a:pPr marL="342900" lvl="0" indent="-342900">
              <a:buClr>
                <a:schemeClr val="bg1"/>
              </a:buClr>
              <a:buFont typeface="+mj-lt"/>
              <a:buAutoNum type="arabicPeriod" startAt="44"/>
            </a:pPr>
            <a:r>
              <a:rPr lang="nl-NL" dirty="0">
                <a:solidFill>
                  <a:schemeClr val="accent1">
                    <a:lumMod val="50000"/>
                  </a:schemeClr>
                </a:solidFill>
                <a:latin typeface="+mj-lt"/>
              </a:rPr>
              <a:t>Zorg dat je op de radio komt</a:t>
            </a:r>
          </a:p>
        </p:txBody>
      </p:sp>
    </p:spTree>
    <p:extLst>
      <p:ext uri="{BB962C8B-B14F-4D97-AF65-F5344CB8AC3E}">
        <p14:creationId xmlns:p14="http://schemas.microsoft.com/office/powerpoint/2010/main" val="74475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5533445"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rgbClr val="FF0000"/>
                </a:solidFill>
              </a:rPr>
              <a:t>INHOUD</a:t>
            </a:r>
          </a:p>
          <a:p>
            <a:r>
              <a:rPr lang="nl-NL" sz="2200" i="1"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19" y="2432728"/>
            <a:ext cx="10515600" cy="4351338"/>
          </a:xfrm>
        </p:spPr>
        <p:txBody>
          <a:bodyPr>
            <a:noAutofit/>
          </a:bodyPr>
          <a:lstStyle/>
          <a:p>
            <a:pPr marL="342900" indent="-342900">
              <a:buClr>
                <a:schemeClr val="bg1"/>
              </a:buClr>
              <a:buSzPct val="130000"/>
              <a:buFont typeface="+mj-lt"/>
              <a:buAutoNum type="arabicPeriod"/>
            </a:pPr>
            <a:r>
              <a:rPr lang="nl-NL" sz="1800" dirty="0">
                <a:solidFill>
                  <a:schemeClr val="accent1">
                    <a:lumMod val="50000"/>
                  </a:schemeClr>
                </a:solidFill>
                <a:latin typeface="+mj-lt"/>
              </a:rPr>
              <a:t>professionele uitstraling</a:t>
            </a:r>
          </a:p>
          <a:p>
            <a:pPr marL="342900" indent="-342900">
              <a:buClr>
                <a:schemeClr val="bg1"/>
              </a:buClr>
              <a:buSzPct val="130000"/>
              <a:buFont typeface="+mj-lt"/>
              <a:buAutoNum type="arabicPeriod"/>
            </a:pPr>
            <a:r>
              <a:rPr lang="nl-NL" sz="1800" dirty="0">
                <a:solidFill>
                  <a:schemeClr val="accent1">
                    <a:lumMod val="50000"/>
                  </a:schemeClr>
                </a:solidFill>
                <a:latin typeface="+mj-lt"/>
              </a:rPr>
              <a:t>professioneel tarief</a:t>
            </a:r>
          </a:p>
          <a:p>
            <a:pPr marL="800100" lvl="1" indent="-342900">
              <a:buClr>
                <a:schemeClr val="bg1"/>
              </a:buClr>
              <a:buSzPct val="130000"/>
              <a:buFont typeface="+mj-lt"/>
              <a:buAutoNum type="alphaLcPeriod"/>
            </a:pPr>
            <a:r>
              <a:rPr lang="nl-NL" sz="1800" dirty="0">
                <a:solidFill>
                  <a:schemeClr val="accent1">
                    <a:lumMod val="50000"/>
                  </a:schemeClr>
                </a:solidFill>
                <a:latin typeface="+mj-lt"/>
              </a:rPr>
              <a:t>tariefberekening</a:t>
            </a:r>
          </a:p>
          <a:p>
            <a:pPr marL="800100" lvl="1" indent="-342900">
              <a:buClr>
                <a:schemeClr val="bg1"/>
              </a:buClr>
              <a:buSzPct val="130000"/>
              <a:buFont typeface="+mj-lt"/>
              <a:buAutoNum type="alphaLcPeriod"/>
            </a:pPr>
            <a:r>
              <a:rPr lang="nl-NL" sz="1800" dirty="0">
                <a:solidFill>
                  <a:schemeClr val="accent1">
                    <a:lumMod val="50000"/>
                  </a:schemeClr>
                </a:solidFill>
                <a:latin typeface="+mj-lt"/>
              </a:rPr>
              <a:t>valkuilen tariefbepaling</a:t>
            </a:r>
          </a:p>
          <a:p>
            <a:pPr marL="342900" indent="-342900">
              <a:buClr>
                <a:schemeClr val="bg1"/>
              </a:buClr>
              <a:buSzPct val="130000"/>
              <a:buFont typeface="+mj-lt"/>
              <a:buAutoNum type="arabicPeriod"/>
            </a:pPr>
            <a:r>
              <a:rPr lang="nl-NL" sz="1800" dirty="0">
                <a:solidFill>
                  <a:schemeClr val="accent1">
                    <a:lumMod val="50000"/>
                  </a:schemeClr>
                </a:solidFill>
                <a:latin typeface="+mj-lt"/>
              </a:rPr>
              <a:t>doelgroep communicatie</a:t>
            </a:r>
          </a:p>
          <a:p>
            <a:pPr marL="800100" lvl="1" indent="-342900">
              <a:buClr>
                <a:schemeClr val="bg1"/>
              </a:buClr>
              <a:buSzPct val="130000"/>
              <a:buFont typeface="+mj-lt"/>
              <a:buAutoNum type="alphaLcPeriod"/>
            </a:pPr>
            <a:r>
              <a:rPr lang="nl-NL" sz="1800" dirty="0">
                <a:solidFill>
                  <a:schemeClr val="accent1">
                    <a:lumMod val="50000"/>
                  </a:schemeClr>
                </a:solidFill>
                <a:latin typeface="+mj-lt"/>
              </a:rPr>
              <a:t>ontstaan naam vaktherapie</a:t>
            </a:r>
          </a:p>
          <a:p>
            <a:pPr marL="800100" lvl="1" indent="-342900">
              <a:buClr>
                <a:schemeClr val="bg1"/>
              </a:buClr>
              <a:buSzPct val="130000"/>
              <a:buFont typeface="+mj-lt"/>
              <a:buAutoNum type="alphaLcPeriod"/>
            </a:pPr>
            <a:r>
              <a:rPr lang="nl-NL" sz="1800" dirty="0">
                <a:solidFill>
                  <a:schemeClr val="accent1">
                    <a:lumMod val="50000"/>
                  </a:schemeClr>
                </a:solidFill>
                <a:latin typeface="+mj-lt"/>
              </a:rPr>
              <a:t>week van de vaktherapie</a:t>
            </a:r>
          </a:p>
          <a:p>
            <a:pPr marL="342900" indent="-342900">
              <a:buClr>
                <a:schemeClr val="bg1"/>
              </a:buClr>
              <a:buSzPct val="130000"/>
              <a:buFont typeface="+mj-lt"/>
              <a:buAutoNum type="arabicPeriod"/>
            </a:pPr>
            <a:r>
              <a:rPr lang="nl-NL" sz="1800" dirty="0">
                <a:solidFill>
                  <a:schemeClr val="accent1">
                    <a:lumMod val="50000"/>
                  </a:schemeClr>
                </a:solidFill>
                <a:latin typeface="+mj-lt"/>
              </a:rPr>
              <a:t>onderhoud cliëntenstroom</a:t>
            </a:r>
          </a:p>
          <a:p>
            <a:pPr marL="342900" indent="-342900">
              <a:buClr>
                <a:schemeClr val="bg1"/>
              </a:buClr>
              <a:buSzPct val="130000"/>
              <a:buFont typeface="+mj-lt"/>
              <a:buAutoNum type="arabicPeriod"/>
            </a:pPr>
            <a:r>
              <a:rPr lang="nl-NL" sz="1800" dirty="0">
                <a:solidFill>
                  <a:schemeClr val="accent1">
                    <a:lumMod val="50000"/>
                  </a:schemeClr>
                </a:solidFill>
                <a:latin typeface="+mj-lt"/>
              </a:rPr>
              <a:t>ondersteuning beroepsvereniging</a:t>
            </a:r>
          </a:p>
          <a:p>
            <a:pPr marL="800100" lvl="1" indent="-342900">
              <a:buClr>
                <a:schemeClr val="bg1"/>
              </a:buClr>
              <a:buSzPct val="130000"/>
              <a:buFont typeface="+mj-lt"/>
              <a:buAutoNum type="alphaLcPeriod"/>
            </a:pPr>
            <a:r>
              <a:rPr lang="nl-NL" sz="1800" dirty="0">
                <a:solidFill>
                  <a:schemeClr val="accent1">
                    <a:lumMod val="50000"/>
                  </a:schemeClr>
                </a:solidFill>
                <a:latin typeface="+mj-lt"/>
              </a:rPr>
              <a:t>beroepsvereniging &amp; profilering</a:t>
            </a:r>
          </a:p>
          <a:p>
            <a:pPr marL="342900" indent="-342900">
              <a:buClr>
                <a:schemeClr val="bg1"/>
              </a:buClr>
              <a:buSzPct val="130000"/>
              <a:buFont typeface="+mj-lt"/>
              <a:buAutoNum type="arabicPeriod"/>
            </a:pPr>
            <a:r>
              <a:rPr lang="nl-NL" sz="1800" dirty="0">
                <a:solidFill>
                  <a:schemeClr val="accent1">
                    <a:lumMod val="50000"/>
                  </a:schemeClr>
                </a:solidFill>
                <a:latin typeface="+mj-lt"/>
              </a:rPr>
              <a:t>van kleine naar grote impact</a:t>
            </a:r>
          </a:p>
          <a:p>
            <a:pPr marL="342900" indent="-342900">
              <a:buClr>
                <a:schemeClr val="bg1"/>
              </a:buClr>
              <a:buSzPct val="130000"/>
              <a:buFont typeface="+mj-lt"/>
              <a:buAutoNum type="arabicPeriod"/>
            </a:pPr>
            <a:r>
              <a:rPr lang="nl-NL" sz="1800" dirty="0">
                <a:solidFill>
                  <a:schemeClr val="accent1">
                    <a:lumMod val="50000"/>
                  </a:schemeClr>
                </a:solidFill>
                <a:latin typeface="+mj-lt"/>
              </a:rPr>
              <a:t>denk &amp; handel in mogelijkheden</a:t>
            </a:r>
            <a:endParaRPr lang="nl-NL" sz="1800" dirty="0"/>
          </a:p>
        </p:txBody>
      </p:sp>
    </p:spTree>
    <p:extLst>
      <p:ext uri="{BB962C8B-B14F-4D97-AF65-F5344CB8AC3E}">
        <p14:creationId xmlns:p14="http://schemas.microsoft.com/office/powerpoint/2010/main" val="259933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5533445" cy="12346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19" y="2506649"/>
            <a:ext cx="10515600" cy="4351338"/>
          </a:xfrm>
        </p:spPr>
        <p:txBody>
          <a:bodyPr/>
          <a:lstStyle/>
          <a:p>
            <a:pPr marL="0" indent="0">
              <a:buClr>
                <a:schemeClr val="bg1"/>
              </a:buClr>
              <a:buSzPct val="130000"/>
              <a:buNone/>
            </a:pPr>
            <a:r>
              <a:rPr lang="nl-NL" sz="1200" dirty="0">
                <a:solidFill>
                  <a:prstClr val="black"/>
                </a:solidFill>
              </a:rPr>
              <a:t> </a:t>
            </a:r>
            <a:br>
              <a:rPr lang="nl-NL" sz="1200" dirty="0">
                <a:solidFill>
                  <a:prstClr val="black"/>
                </a:solidFill>
              </a:rPr>
            </a:b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sz="1200" dirty="0">
              <a:solidFill>
                <a:prstClr val="black"/>
              </a:solidFill>
            </a:endParaRPr>
          </a:p>
          <a:p>
            <a:pPr marL="0" indent="0">
              <a:buClr>
                <a:schemeClr val="bg1"/>
              </a:buClr>
              <a:buSzPct val="130000"/>
              <a:buNone/>
            </a:pPr>
            <a:endParaRPr lang="nl-NL" dirty="0"/>
          </a:p>
        </p:txBody>
      </p:sp>
      <p:cxnSp>
        <p:nvCxnSpPr>
          <p:cNvPr id="7" name="Rechte verbindingslijn 6">
            <a:extLst>
              <a:ext uri="{FF2B5EF4-FFF2-40B4-BE49-F238E27FC236}">
                <a16:creationId xmlns:a16="http://schemas.microsoft.com/office/drawing/2014/main" id="{6E0B5131-14DA-4C85-BC56-FDE01FDF1C01}"/>
              </a:ext>
            </a:extLst>
          </p:cNvPr>
          <p:cNvCxnSpPr>
            <a:cxnSpLocks/>
          </p:cNvCxnSpPr>
          <p:nvPr/>
        </p:nvCxnSpPr>
        <p:spPr>
          <a:xfrm>
            <a:off x="655319" y="2316480"/>
            <a:ext cx="457200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A34F4591-8763-4FBA-817F-3EC82488BFB0}"/>
              </a:ext>
            </a:extLst>
          </p:cNvPr>
          <p:cNvSpPr txBox="1"/>
          <p:nvPr/>
        </p:nvSpPr>
        <p:spPr>
          <a:xfrm>
            <a:off x="655319" y="1577009"/>
            <a:ext cx="4572000" cy="369332"/>
          </a:xfrm>
          <a:prstGeom prst="rect">
            <a:avLst/>
          </a:prstGeom>
          <a:noFill/>
        </p:spPr>
        <p:txBody>
          <a:bodyPr wrap="square" rtlCol="0">
            <a:spAutoFit/>
          </a:bodyPr>
          <a:lstStyle/>
          <a:p>
            <a:pPr algn="ctr"/>
            <a:r>
              <a:rPr lang="nl-NL" cap="all" dirty="0">
                <a:solidFill>
                  <a:schemeClr val="accent1">
                    <a:lumMod val="50000"/>
                  </a:schemeClr>
                </a:solidFill>
                <a:latin typeface="+mj-lt"/>
              </a:rPr>
              <a:t>vaktherapeut</a:t>
            </a:r>
          </a:p>
        </p:txBody>
      </p:sp>
      <p:sp>
        <p:nvSpPr>
          <p:cNvPr id="16" name="Bijschrift: pijl-omlaag 15">
            <a:extLst>
              <a:ext uri="{FF2B5EF4-FFF2-40B4-BE49-F238E27FC236}">
                <a16:creationId xmlns:a16="http://schemas.microsoft.com/office/drawing/2014/main" id="{7B5155E4-E682-4436-8975-7872D196B0F5}"/>
              </a:ext>
            </a:extLst>
          </p:cNvPr>
          <p:cNvSpPr/>
          <p:nvPr/>
        </p:nvSpPr>
        <p:spPr>
          <a:xfrm>
            <a:off x="1205283" y="2542002"/>
            <a:ext cx="3472069" cy="907697"/>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50000"/>
                  </a:schemeClr>
                </a:solidFill>
                <a:latin typeface="+mj-lt"/>
              </a:rPr>
              <a:t>professionele uitstraling</a:t>
            </a:r>
          </a:p>
        </p:txBody>
      </p:sp>
      <p:sp>
        <p:nvSpPr>
          <p:cNvPr id="20" name="Bijschrift: pijl-omlaag 19">
            <a:extLst>
              <a:ext uri="{FF2B5EF4-FFF2-40B4-BE49-F238E27FC236}">
                <a16:creationId xmlns:a16="http://schemas.microsoft.com/office/drawing/2014/main" id="{C7B8492F-31EB-407F-8A1D-0DAE6923E205}"/>
              </a:ext>
            </a:extLst>
          </p:cNvPr>
          <p:cNvSpPr/>
          <p:nvPr/>
        </p:nvSpPr>
        <p:spPr>
          <a:xfrm>
            <a:off x="1205283" y="3573512"/>
            <a:ext cx="3472069" cy="907697"/>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50000"/>
                  </a:schemeClr>
                </a:solidFill>
                <a:latin typeface="+mj-lt"/>
              </a:rPr>
              <a:t>professioneel tarief</a:t>
            </a:r>
          </a:p>
        </p:txBody>
      </p:sp>
      <p:sp>
        <p:nvSpPr>
          <p:cNvPr id="21" name="Bijschrift: pijl-omlaag 20">
            <a:extLst>
              <a:ext uri="{FF2B5EF4-FFF2-40B4-BE49-F238E27FC236}">
                <a16:creationId xmlns:a16="http://schemas.microsoft.com/office/drawing/2014/main" id="{F2ABD404-6EE5-4485-9EDB-116079E43D9F}"/>
              </a:ext>
            </a:extLst>
          </p:cNvPr>
          <p:cNvSpPr/>
          <p:nvPr/>
        </p:nvSpPr>
        <p:spPr>
          <a:xfrm>
            <a:off x="1205283" y="4615383"/>
            <a:ext cx="3472069" cy="907697"/>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50000"/>
                  </a:schemeClr>
                </a:solidFill>
                <a:latin typeface="+mj-lt"/>
              </a:rPr>
              <a:t>communicatie doelgroep</a:t>
            </a:r>
          </a:p>
        </p:txBody>
      </p:sp>
      <p:sp>
        <p:nvSpPr>
          <p:cNvPr id="22" name="Stroomdiagram: Handmatige bewerking 21">
            <a:extLst>
              <a:ext uri="{FF2B5EF4-FFF2-40B4-BE49-F238E27FC236}">
                <a16:creationId xmlns:a16="http://schemas.microsoft.com/office/drawing/2014/main" id="{6E112A7E-A08F-4C75-80BB-697A0A8A6C92}"/>
              </a:ext>
            </a:extLst>
          </p:cNvPr>
          <p:cNvSpPr/>
          <p:nvPr/>
        </p:nvSpPr>
        <p:spPr>
          <a:xfrm>
            <a:off x="1205283" y="5713249"/>
            <a:ext cx="3472069" cy="873082"/>
          </a:xfrm>
          <a:prstGeom prst="flowChartManualOperation">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1B7173BB-2BA0-4F18-8083-EAB2BE0860F4}"/>
              </a:ext>
            </a:extLst>
          </p:cNvPr>
          <p:cNvSpPr txBox="1"/>
          <p:nvPr/>
        </p:nvSpPr>
        <p:spPr>
          <a:xfrm>
            <a:off x="1577008" y="5860892"/>
            <a:ext cx="2809462" cy="369332"/>
          </a:xfrm>
          <a:prstGeom prst="rect">
            <a:avLst/>
          </a:prstGeom>
          <a:noFill/>
        </p:spPr>
        <p:txBody>
          <a:bodyPr wrap="square" rtlCol="0">
            <a:spAutoFit/>
          </a:bodyPr>
          <a:lstStyle/>
          <a:p>
            <a:r>
              <a:rPr lang="nl-NL" dirty="0">
                <a:solidFill>
                  <a:schemeClr val="accent1">
                    <a:lumMod val="50000"/>
                  </a:schemeClr>
                </a:solidFill>
                <a:latin typeface="+mj-lt"/>
              </a:rPr>
              <a:t>cliëntenstroom privépraktijk</a:t>
            </a:r>
          </a:p>
        </p:txBody>
      </p:sp>
      <p:sp>
        <p:nvSpPr>
          <p:cNvPr id="25" name="Tekstvak 24">
            <a:extLst>
              <a:ext uri="{FF2B5EF4-FFF2-40B4-BE49-F238E27FC236}">
                <a16:creationId xmlns:a16="http://schemas.microsoft.com/office/drawing/2014/main" id="{FF7C3D5C-1DB8-493B-951A-660F9A1B0108}"/>
              </a:ext>
            </a:extLst>
          </p:cNvPr>
          <p:cNvSpPr txBox="1"/>
          <p:nvPr/>
        </p:nvSpPr>
        <p:spPr>
          <a:xfrm>
            <a:off x="6096000" y="3449699"/>
            <a:ext cx="2284104" cy="646331"/>
          </a:xfrm>
          <a:prstGeom prst="rect">
            <a:avLst/>
          </a:prstGeom>
          <a:noFill/>
        </p:spPr>
        <p:txBody>
          <a:bodyPr wrap="square" rtlCol="0">
            <a:spAutoFit/>
          </a:bodyPr>
          <a:lstStyle/>
          <a:p>
            <a:r>
              <a:rPr lang="nl-NL" dirty="0">
                <a:solidFill>
                  <a:schemeClr val="accent1">
                    <a:lumMod val="50000"/>
                  </a:schemeClr>
                </a:solidFill>
                <a:latin typeface="+mj-lt"/>
              </a:rPr>
              <a:t>ondersteuning beroepsvereniging </a:t>
            </a:r>
          </a:p>
        </p:txBody>
      </p:sp>
      <p:sp>
        <p:nvSpPr>
          <p:cNvPr id="26" name="Blokboog 25">
            <a:extLst>
              <a:ext uri="{FF2B5EF4-FFF2-40B4-BE49-F238E27FC236}">
                <a16:creationId xmlns:a16="http://schemas.microsoft.com/office/drawing/2014/main" id="{2FDC790B-5817-424B-8E40-DB9F602747EB}"/>
              </a:ext>
            </a:extLst>
          </p:cNvPr>
          <p:cNvSpPr/>
          <p:nvPr/>
        </p:nvSpPr>
        <p:spPr>
          <a:xfrm rot="5400000">
            <a:off x="2811635" y="3554085"/>
            <a:ext cx="5102082" cy="1147931"/>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2856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19" y="739934"/>
            <a:ext cx="5652715"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Clr>
                <a:schemeClr val="bg1"/>
              </a:buClr>
              <a:buAutoNum type="arabicPeriod"/>
            </a:pPr>
            <a:r>
              <a:rPr lang="nl-NL" sz="3300" cap="all" dirty="0">
                <a:solidFill>
                  <a:srgbClr val="FF0000"/>
                </a:solidFill>
              </a:rPr>
              <a:t>Professionele uitstraling </a:t>
            </a:r>
          </a:p>
          <a:p>
            <a:r>
              <a:rPr lang="nl-NL" sz="2100" i="1" dirty="0">
                <a:solidFill>
                  <a:srgbClr val="FF0000"/>
                </a:solidFill>
              </a:rPr>
              <a:t>basiselementen voor een goedlopende praktijk</a:t>
            </a:r>
            <a:br>
              <a:rPr lang="nl-NL" sz="1100" dirty="0">
                <a:solidFill>
                  <a:prstClr val="black"/>
                </a:solidFill>
              </a:rPr>
            </a:br>
            <a:endParaRPr lang="nl-NL" sz="2500" cap="al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fontScale="25000" lnSpcReduction="20000"/>
          </a:bodyPr>
          <a:lstStyle/>
          <a:p>
            <a:pPr>
              <a:buClr>
                <a:schemeClr val="bg1"/>
              </a:buClr>
              <a:buSzPct val="130000"/>
            </a:pPr>
            <a:r>
              <a:rPr lang="nl-NL" sz="7200" dirty="0">
                <a:solidFill>
                  <a:schemeClr val="accent1">
                    <a:lumMod val="50000"/>
                  </a:schemeClr>
                </a:solidFill>
                <a:latin typeface="+mj-lt"/>
              </a:rPr>
              <a:t>naamgeving</a:t>
            </a:r>
          </a:p>
          <a:p>
            <a:pPr>
              <a:buClr>
                <a:schemeClr val="bg1"/>
              </a:buClr>
              <a:buSzPct val="130000"/>
            </a:pPr>
            <a:r>
              <a:rPr lang="nl-NL" sz="7200" dirty="0">
                <a:solidFill>
                  <a:schemeClr val="accent1">
                    <a:lumMod val="50000"/>
                  </a:schemeClr>
                </a:solidFill>
                <a:latin typeface="+mj-lt"/>
              </a:rPr>
              <a:t>consequente huisstijl 360°</a:t>
            </a:r>
            <a:endParaRPr lang="nl-NL" sz="7200" baseline="30000" dirty="0">
              <a:solidFill>
                <a:schemeClr val="accent1">
                  <a:lumMod val="50000"/>
                </a:schemeClr>
              </a:solidFill>
              <a:latin typeface="+mj-lt"/>
            </a:endParaRPr>
          </a:p>
          <a:p>
            <a:pPr>
              <a:buClr>
                <a:schemeClr val="bg1"/>
              </a:buClr>
              <a:buSzPct val="130000"/>
            </a:pPr>
            <a:r>
              <a:rPr lang="nl-NL" sz="7200" dirty="0" err="1">
                <a:solidFill>
                  <a:schemeClr val="accent1">
                    <a:lumMod val="50000"/>
                  </a:schemeClr>
                </a:solidFill>
                <a:latin typeface="+mj-lt"/>
              </a:rPr>
              <a:t>tagline</a:t>
            </a:r>
            <a:endParaRPr lang="nl-NL" sz="7200" dirty="0">
              <a:solidFill>
                <a:schemeClr val="accent1">
                  <a:lumMod val="50000"/>
                </a:schemeClr>
              </a:solidFill>
              <a:latin typeface="+mj-lt"/>
            </a:endParaRPr>
          </a:p>
          <a:p>
            <a:pPr>
              <a:buClr>
                <a:schemeClr val="bg1"/>
              </a:buClr>
              <a:buSzPct val="130000"/>
            </a:pPr>
            <a:r>
              <a:rPr lang="nl-NL" sz="7200" dirty="0" err="1">
                <a:solidFill>
                  <a:schemeClr val="accent1">
                    <a:lumMod val="50000"/>
                  </a:schemeClr>
                </a:solidFill>
                <a:latin typeface="+mj-lt"/>
              </a:rPr>
              <a:t>social</a:t>
            </a:r>
            <a:r>
              <a:rPr lang="nl-NL" sz="7200" dirty="0">
                <a:solidFill>
                  <a:schemeClr val="accent1">
                    <a:lumMod val="50000"/>
                  </a:schemeClr>
                </a:solidFill>
                <a:latin typeface="+mj-lt"/>
              </a:rPr>
              <a:t> media kanalen</a:t>
            </a:r>
          </a:p>
          <a:p>
            <a:pPr>
              <a:buClr>
                <a:schemeClr val="bg1"/>
              </a:buClr>
              <a:buSzPct val="130000"/>
            </a:pPr>
            <a:r>
              <a:rPr lang="nl-NL" sz="7200" dirty="0">
                <a:solidFill>
                  <a:schemeClr val="accent1">
                    <a:lumMod val="50000"/>
                  </a:schemeClr>
                </a:solidFill>
                <a:latin typeface="+mj-lt"/>
              </a:rPr>
              <a:t>website mét toegankelijke contactgegevens</a:t>
            </a:r>
          </a:p>
          <a:p>
            <a:pPr>
              <a:buClr>
                <a:schemeClr val="bg1"/>
              </a:buClr>
              <a:buSzPct val="130000"/>
            </a:pPr>
            <a:r>
              <a:rPr lang="nl-NL" sz="7200" dirty="0">
                <a:solidFill>
                  <a:schemeClr val="accent1">
                    <a:lumMod val="50000"/>
                  </a:schemeClr>
                </a:solidFill>
                <a:latin typeface="+mj-lt"/>
              </a:rPr>
              <a:t>voicemail</a:t>
            </a:r>
          </a:p>
          <a:p>
            <a:pPr>
              <a:buClr>
                <a:schemeClr val="bg1"/>
              </a:buClr>
              <a:buSzPct val="130000"/>
            </a:pPr>
            <a:r>
              <a:rPr lang="nl-NL" sz="7200" dirty="0">
                <a:solidFill>
                  <a:schemeClr val="accent1">
                    <a:lumMod val="50000"/>
                  </a:schemeClr>
                </a:solidFill>
                <a:latin typeface="+mj-lt"/>
              </a:rPr>
              <a:t>e-mail handtekening (link naar je eigen website, folder, </a:t>
            </a:r>
            <a:r>
              <a:rPr lang="nl-NL" sz="7200" dirty="0" err="1">
                <a:solidFill>
                  <a:schemeClr val="accent1">
                    <a:lumMod val="50000"/>
                  </a:schemeClr>
                </a:solidFill>
                <a:latin typeface="+mj-lt"/>
              </a:rPr>
              <a:t>wvdv</a:t>
            </a:r>
            <a:r>
              <a:rPr lang="nl-NL" sz="7200" dirty="0">
                <a:solidFill>
                  <a:schemeClr val="accent1">
                    <a:lumMod val="50000"/>
                  </a:schemeClr>
                </a:solidFill>
                <a:latin typeface="+mj-lt"/>
              </a:rPr>
              <a:t>, </a:t>
            </a:r>
            <a:r>
              <a:rPr lang="nl-NL" sz="7200" dirty="0" err="1">
                <a:solidFill>
                  <a:schemeClr val="accent1">
                    <a:lumMod val="50000"/>
                  </a:schemeClr>
                </a:solidFill>
                <a:latin typeface="+mj-lt"/>
              </a:rPr>
              <a:t>fvb</a:t>
            </a:r>
            <a:r>
              <a:rPr lang="nl-NL" sz="7200" dirty="0">
                <a:solidFill>
                  <a:schemeClr val="accent1">
                    <a:lumMod val="50000"/>
                  </a:schemeClr>
                </a:solidFill>
                <a:latin typeface="+mj-lt"/>
              </a:rPr>
              <a:t>)</a:t>
            </a:r>
          </a:p>
          <a:p>
            <a:pPr>
              <a:buClr>
                <a:schemeClr val="bg1"/>
              </a:buClr>
              <a:buSzPct val="130000"/>
            </a:pPr>
            <a:r>
              <a:rPr lang="nl-NL" sz="7200" dirty="0">
                <a:solidFill>
                  <a:schemeClr val="accent1">
                    <a:lumMod val="50000"/>
                  </a:schemeClr>
                </a:solidFill>
                <a:latin typeface="+mj-lt"/>
              </a:rPr>
              <a:t>persoonlijke presentatie</a:t>
            </a:r>
          </a:p>
          <a:p>
            <a:pPr>
              <a:buClr>
                <a:schemeClr val="bg1"/>
              </a:buClr>
              <a:buSzPct val="130000"/>
            </a:pPr>
            <a:r>
              <a:rPr lang="nl-NL" sz="7200" dirty="0">
                <a:solidFill>
                  <a:schemeClr val="accent1">
                    <a:lumMod val="50000"/>
                  </a:schemeClr>
                </a:solidFill>
                <a:latin typeface="+mj-lt"/>
              </a:rPr>
              <a:t>authentiek</a:t>
            </a:r>
          </a:p>
          <a:p>
            <a:pPr>
              <a:buClr>
                <a:schemeClr val="bg1"/>
              </a:buClr>
              <a:buSzPct val="130000"/>
            </a:pPr>
            <a:r>
              <a:rPr lang="nl-NL" sz="7200" dirty="0">
                <a:solidFill>
                  <a:schemeClr val="accent1">
                    <a:lumMod val="50000"/>
                  </a:schemeClr>
                </a:solidFill>
                <a:latin typeface="+mj-lt"/>
              </a:rPr>
              <a:t>waarborg je kwaliteit</a:t>
            </a:r>
          </a:p>
          <a:p>
            <a:pPr>
              <a:buClr>
                <a:schemeClr val="bg1"/>
              </a:buClr>
              <a:buSzPct val="130000"/>
            </a:pPr>
            <a:endParaRPr lang="nl-NL" dirty="0"/>
          </a:p>
          <a:p>
            <a:pPr>
              <a:buClr>
                <a:schemeClr val="bg1"/>
              </a:buClr>
              <a:buSzPct val="130000"/>
            </a:pPr>
            <a:endParaRPr lang="nl-NL" dirty="0">
              <a:solidFill>
                <a:prstClr val="black"/>
              </a:solidFill>
            </a:endParaRPr>
          </a:p>
          <a:p>
            <a:pPr marL="0" indent="0">
              <a:buClr>
                <a:schemeClr val="bg1"/>
              </a:buClr>
              <a:buSzPct val="130000"/>
              <a:buNone/>
            </a:pPr>
            <a:br>
              <a:rPr lang="nl-NL" sz="1200" dirty="0">
                <a:solidFill>
                  <a:prstClr val="black"/>
                </a:solidFill>
              </a:rPr>
            </a:br>
            <a:endParaRPr lang="nl-NL" dirty="0"/>
          </a:p>
        </p:txBody>
      </p:sp>
    </p:spTree>
    <p:extLst>
      <p:ext uri="{BB962C8B-B14F-4D97-AF65-F5344CB8AC3E}">
        <p14:creationId xmlns:p14="http://schemas.microsoft.com/office/powerpoint/2010/main" val="126265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5120114"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Clr>
                <a:schemeClr val="bg1"/>
              </a:buClr>
              <a:buFont typeface="+mj-lt"/>
              <a:buAutoNum type="arabicPeriod" startAt="2"/>
            </a:pPr>
            <a:r>
              <a:rPr lang="nl-NL" sz="3300" dirty="0">
                <a:solidFill>
                  <a:srgbClr val="FF0000"/>
                </a:solidFill>
              </a:rPr>
              <a:t>PROFESSIONEEL TARIEF</a:t>
            </a:r>
          </a:p>
          <a:p>
            <a:r>
              <a:rPr lang="nl-NL" sz="2100" i="1"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lstStyle/>
          <a:p>
            <a:pPr>
              <a:buClr>
                <a:schemeClr val="bg1"/>
              </a:buClr>
              <a:buSzPct val="130000"/>
            </a:pPr>
            <a:r>
              <a:rPr lang="nl-NL" sz="1800" dirty="0">
                <a:solidFill>
                  <a:schemeClr val="accent1">
                    <a:lumMod val="50000"/>
                  </a:schemeClr>
                </a:solidFill>
                <a:latin typeface="+mj-lt"/>
              </a:rPr>
              <a:t>tarief vaststellen (45 min/60 min)</a:t>
            </a:r>
          </a:p>
          <a:p>
            <a:pPr>
              <a:buClr>
                <a:schemeClr val="bg1"/>
              </a:buClr>
              <a:buSzPct val="130000"/>
            </a:pPr>
            <a:r>
              <a:rPr lang="nl-NL" sz="1800" dirty="0">
                <a:solidFill>
                  <a:schemeClr val="accent1">
                    <a:lumMod val="50000"/>
                  </a:schemeClr>
                </a:solidFill>
                <a:latin typeface="+mj-lt"/>
              </a:rPr>
              <a:t>verhouding declarabele &amp; non-declarabele uren</a:t>
            </a:r>
          </a:p>
          <a:p>
            <a:pPr>
              <a:buClr>
                <a:schemeClr val="bg1"/>
              </a:buClr>
              <a:buSzPct val="130000"/>
            </a:pPr>
            <a:r>
              <a:rPr lang="nl-NL" sz="1800" dirty="0">
                <a:solidFill>
                  <a:schemeClr val="accent1">
                    <a:lumMod val="50000"/>
                  </a:schemeClr>
                </a:solidFill>
                <a:latin typeface="+mj-lt"/>
              </a:rPr>
              <a:t>indexering</a:t>
            </a:r>
          </a:p>
          <a:p>
            <a:pPr>
              <a:buClr>
                <a:schemeClr val="bg1"/>
              </a:buClr>
              <a:buSzPct val="130000"/>
            </a:pPr>
            <a:r>
              <a:rPr lang="nl-NL" sz="1800" dirty="0">
                <a:solidFill>
                  <a:schemeClr val="accent1">
                    <a:lumMod val="50000"/>
                  </a:schemeClr>
                </a:solidFill>
                <a:latin typeface="+mj-lt"/>
              </a:rPr>
              <a:t>concurrentie</a:t>
            </a: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br>
              <a:rPr lang="nl-NL" sz="1200" dirty="0">
                <a:solidFill>
                  <a:prstClr val="black"/>
                </a:solidFill>
              </a:rPr>
            </a:br>
            <a:endParaRPr lang="nl-NL" dirty="0"/>
          </a:p>
        </p:txBody>
      </p:sp>
    </p:spTree>
    <p:extLst>
      <p:ext uri="{BB962C8B-B14F-4D97-AF65-F5344CB8AC3E}">
        <p14:creationId xmlns:p14="http://schemas.microsoft.com/office/powerpoint/2010/main" val="78735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5586454"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2a.  </a:t>
            </a:r>
            <a:r>
              <a:rPr lang="nl-NL" sz="3300" dirty="0">
                <a:solidFill>
                  <a:srgbClr val="FF0000"/>
                </a:solidFill>
              </a:rPr>
              <a:t>TARIEFBEREKENING</a:t>
            </a:r>
          </a:p>
          <a:p>
            <a:r>
              <a:rPr lang="nl-NL" sz="2100" i="1"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fontScale="25000" lnSpcReduction="20000"/>
          </a:bodyPr>
          <a:lstStyle/>
          <a:p>
            <a:pPr>
              <a:buClr>
                <a:schemeClr val="bg1"/>
              </a:buClr>
            </a:pPr>
            <a:r>
              <a:rPr lang="nl-NL" sz="7400" dirty="0">
                <a:solidFill>
                  <a:schemeClr val="accent1">
                    <a:lumMod val="50000"/>
                  </a:schemeClr>
                </a:solidFill>
                <a:latin typeface="+mj-lt"/>
              </a:rPr>
              <a:t>VNG handreiking bekostiging GGZ inspanning 2018; bestaat uit 3 componenten</a:t>
            </a:r>
          </a:p>
          <a:p>
            <a:pPr lvl="1">
              <a:buClr>
                <a:schemeClr val="bg1"/>
              </a:buClr>
              <a:buFont typeface="Courier New" panose="02070309020205020404" pitchFamily="49" charset="0"/>
              <a:buChar char="o"/>
            </a:pPr>
            <a:r>
              <a:rPr lang="nl-NL" sz="7000" dirty="0">
                <a:solidFill>
                  <a:schemeClr val="accent1">
                    <a:lumMod val="50000"/>
                  </a:schemeClr>
                </a:solidFill>
                <a:latin typeface="+mj-lt"/>
              </a:rPr>
              <a:t>bruto maandsalaris FWG schaal 55 € 3.293 tot € 3.606 x 14 </a:t>
            </a:r>
          </a:p>
          <a:p>
            <a:pPr marL="457200" lvl="1" indent="0">
              <a:buClr>
                <a:schemeClr val="bg1"/>
              </a:buClr>
              <a:buNone/>
            </a:pPr>
            <a:r>
              <a:rPr lang="nl-NL" sz="7000" dirty="0">
                <a:solidFill>
                  <a:schemeClr val="accent1">
                    <a:lumMod val="50000"/>
                  </a:schemeClr>
                </a:solidFill>
                <a:latin typeface="+mj-lt"/>
              </a:rPr>
              <a:t>    (13</a:t>
            </a:r>
            <a:r>
              <a:rPr lang="nl-NL" sz="7000" baseline="30000" dirty="0">
                <a:solidFill>
                  <a:schemeClr val="accent1">
                    <a:lumMod val="50000"/>
                  </a:schemeClr>
                </a:solidFill>
                <a:latin typeface="+mj-lt"/>
              </a:rPr>
              <a:t>e</a:t>
            </a:r>
            <a:r>
              <a:rPr lang="nl-NL" sz="7000" dirty="0">
                <a:solidFill>
                  <a:schemeClr val="accent1">
                    <a:lumMod val="50000"/>
                  </a:schemeClr>
                </a:solidFill>
                <a:latin typeface="+mj-lt"/>
              </a:rPr>
              <a:t> maand &amp; vakantiegeld) en x 1,25 werkgeverskosten </a:t>
            </a:r>
          </a:p>
          <a:p>
            <a:pPr lvl="1">
              <a:buClr>
                <a:schemeClr val="bg1"/>
              </a:buClr>
              <a:buFont typeface="Courier New" panose="02070309020205020404" pitchFamily="49" charset="0"/>
              <a:buChar char="o"/>
            </a:pPr>
            <a:r>
              <a:rPr lang="nl-NL" sz="7000" dirty="0">
                <a:solidFill>
                  <a:schemeClr val="accent1">
                    <a:lumMod val="50000"/>
                  </a:schemeClr>
                </a:solidFill>
                <a:latin typeface="+mj-lt"/>
              </a:rPr>
              <a:t>overige vrijgevestigde aanbieders: € 17.071 per jaar</a:t>
            </a:r>
          </a:p>
          <a:p>
            <a:pPr lvl="1">
              <a:buClr>
                <a:schemeClr val="bg1"/>
              </a:buClr>
              <a:buFont typeface="Courier New" panose="02070309020205020404" pitchFamily="49" charset="0"/>
              <a:buChar char="o"/>
            </a:pPr>
            <a:r>
              <a:rPr lang="nl-NL" sz="7000" dirty="0">
                <a:solidFill>
                  <a:schemeClr val="accent1">
                    <a:lumMod val="50000"/>
                  </a:schemeClr>
                </a:solidFill>
                <a:latin typeface="+mj-lt"/>
              </a:rPr>
              <a:t>gemiddelde gedeclareerde uren vaktherapie: 1.145 tot 1.188 uur</a:t>
            </a:r>
          </a:p>
          <a:p>
            <a:pPr>
              <a:buClr>
                <a:schemeClr val="bg1"/>
              </a:buClr>
            </a:pPr>
            <a:r>
              <a:rPr lang="nl-NL" sz="7400" b="1" i="1" dirty="0">
                <a:solidFill>
                  <a:schemeClr val="accent1">
                    <a:lumMod val="50000"/>
                  </a:schemeClr>
                </a:solidFill>
                <a:latin typeface="+mj-lt"/>
              </a:rPr>
              <a:t>voorbeeld laagste jaarloon/hoogste uren: </a:t>
            </a:r>
            <a:r>
              <a:rPr lang="nl-NL" sz="7400" i="1" dirty="0">
                <a:solidFill>
                  <a:schemeClr val="accent1">
                    <a:lumMod val="50000"/>
                  </a:schemeClr>
                </a:solidFill>
                <a:latin typeface="+mj-lt"/>
              </a:rPr>
              <a:t>€ 3.293 x 14 = € 46.102 x 1,25 = </a:t>
            </a:r>
          </a:p>
          <a:p>
            <a:pPr marL="0" indent="0">
              <a:buClr>
                <a:schemeClr val="bg1"/>
              </a:buClr>
              <a:buNone/>
            </a:pPr>
            <a:r>
              <a:rPr lang="nl-NL" sz="7400" i="1" dirty="0">
                <a:solidFill>
                  <a:schemeClr val="accent1">
                    <a:lumMod val="50000"/>
                  </a:schemeClr>
                </a:solidFill>
                <a:latin typeface="+mj-lt"/>
              </a:rPr>
              <a:t>    € 57.627,50 + € 17.071 = € 74.698,50 : 1188  uur =  € 62,87 p/u</a:t>
            </a:r>
            <a:endParaRPr lang="nl-NL" sz="7400" dirty="0">
              <a:solidFill>
                <a:schemeClr val="accent1">
                  <a:lumMod val="50000"/>
                </a:schemeClr>
              </a:solidFill>
              <a:latin typeface="+mj-lt"/>
            </a:endParaRPr>
          </a:p>
          <a:p>
            <a:pPr>
              <a:buClr>
                <a:schemeClr val="bg1"/>
              </a:buClr>
            </a:pPr>
            <a:r>
              <a:rPr lang="nl-NL" sz="7400" b="1" i="1" dirty="0">
                <a:solidFill>
                  <a:schemeClr val="accent1">
                    <a:lumMod val="50000"/>
                  </a:schemeClr>
                </a:solidFill>
                <a:latin typeface="+mj-lt"/>
              </a:rPr>
              <a:t>voorbeeld hoogste jaarloon/laagste uren: </a:t>
            </a:r>
            <a:r>
              <a:rPr lang="nl-NL" sz="7400" dirty="0">
                <a:solidFill>
                  <a:schemeClr val="accent1">
                    <a:lumMod val="50000"/>
                  </a:schemeClr>
                </a:solidFill>
                <a:latin typeface="+mj-lt"/>
              </a:rPr>
              <a:t>€ 36.06 x 14 = € 50.484 x 1,25 = </a:t>
            </a:r>
          </a:p>
          <a:p>
            <a:pPr marL="0" indent="0">
              <a:buClr>
                <a:schemeClr val="bg1"/>
              </a:buClr>
              <a:buNone/>
            </a:pPr>
            <a:r>
              <a:rPr lang="nl-NL" sz="7400" dirty="0">
                <a:solidFill>
                  <a:schemeClr val="accent1">
                    <a:lumMod val="50000"/>
                  </a:schemeClr>
                </a:solidFill>
                <a:latin typeface="+mj-lt"/>
              </a:rPr>
              <a:t>   € 63.105 + € 17.071 = € 80.176 : 1145 uur = € 70,02 p/u</a:t>
            </a:r>
          </a:p>
          <a:p>
            <a:pPr>
              <a:buClr>
                <a:schemeClr val="bg1"/>
              </a:buClr>
            </a:pPr>
            <a:r>
              <a:rPr lang="nl-NL" sz="7400" dirty="0">
                <a:solidFill>
                  <a:schemeClr val="accent1">
                    <a:lumMod val="50000"/>
                  </a:schemeClr>
                </a:solidFill>
                <a:latin typeface="+mj-lt"/>
              </a:rPr>
              <a:t>reëel uurtarief vaktherapie tussen € 62,88 à € 70,02 p/u</a:t>
            </a:r>
          </a:p>
          <a:p>
            <a:pPr>
              <a:buClr>
                <a:schemeClr val="bg1"/>
              </a:buClr>
            </a:pPr>
            <a:r>
              <a:rPr lang="nl-NL" sz="7400" dirty="0">
                <a:solidFill>
                  <a:schemeClr val="accent1">
                    <a:lumMod val="50000"/>
                  </a:schemeClr>
                </a:solidFill>
                <a:latin typeface="+mj-lt"/>
              </a:rPr>
              <a:t>norm 3:2 van directe - en indirecte tijd leidt tot 45 minuten sessietarief tussen</a:t>
            </a:r>
          </a:p>
          <a:p>
            <a:pPr marL="0" indent="0">
              <a:buClr>
                <a:schemeClr val="bg1"/>
              </a:buClr>
              <a:buNone/>
            </a:pPr>
            <a:r>
              <a:rPr lang="nl-NL" sz="7400" dirty="0">
                <a:solidFill>
                  <a:schemeClr val="accent1">
                    <a:lumMod val="50000"/>
                  </a:schemeClr>
                </a:solidFill>
                <a:latin typeface="+mj-lt"/>
              </a:rPr>
              <a:t>    € 78,60 à € 87,50 en 60 minuten sessietarief tussen € 104,38 à € 116,20.</a:t>
            </a:r>
          </a:p>
          <a:p>
            <a:pPr>
              <a:buClr>
                <a:schemeClr val="bg1"/>
              </a:buClr>
            </a:pPr>
            <a:r>
              <a:rPr lang="nl-NL" sz="7400" dirty="0">
                <a:solidFill>
                  <a:schemeClr val="accent1">
                    <a:lumMod val="50000"/>
                  </a:schemeClr>
                </a:solidFill>
                <a:latin typeface="+mj-lt"/>
              </a:rPr>
              <a:t>vergeet niet dat je ook ondernemer bent, mag een ondernemer ook winst maken?</a:t>
            </a:r>
          </a:p>
          <a:p>
            <a:pPr marL="0" indent="0">
              <a:buClr>
                <a:schemeClr val="bg1"/>
              </a:buClr>
              <a:buSzPct val="130000"/>
              <a:buNone/>
            </a:pPr>
            <a:br>
              <a:rPr lang="nl-NL" sz="7200" dirty="0">
                <a:solidFill>
                  <a:schemeClr val="bg1">
                    <a:lumMod val="95000"/>
                  </a:schemeClr>
                </a:solidFill>
                <a:latin typeface="+mj-lt"/>
              </a:rPr>
            </a:br>
            <a:endParaRPr lang="nl-NL" sz="7200" dirty="0">
              <a:solidFill>
                <a:schemeClr val="bg1">
                  <a:lumMod val="95000"/>
                </a:schemeClr>
              </a:solidFill>
              <a:latin typeface="+mj-lt"/>
            </a:endParaRPr>
          </a:p>
          <a:p>
            <a:pPr>
              <a:buClr>
                <a:schemeClr val="bg1"/>
              </a:buClr>
              <a:buSzPct val="130000"/>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br>
              <a:rPr lang="nl-NL" dirty="0">
                <a:solidFill>
                  <a:schemeClr val="accent1">
                    <a:lumMod val="50000"/>
                  </a:schemeClr>
                </a:solidFill>
                <a:latin typeface="+mj-lt"/>
              </a:rPr>
            </a:br>
            <a:endParaRPr lang="nl-NL" dirty="0">
              <a:solidFill>
                <a:schemeClr val="accent1">
                  <a:lumMod val="50000"/>
                </a:schemeClr>
              </a:solidFill>
              <a:latin typeface="+mj-lt"/>
            </a:endParaRPr>
          </a:p>
          <a:p>
            <a:pPr marL="0" indent="0">
              <a:buClr>
                <a:schemeClr val="bg1"/>
              </a:buClr>
              <a:buSzPct val="130000"/>
              <a:buNone/>
            </a:pPr>
            <a:br>
              <a:rPr lang="nl-NL" sz="1200" dirty="0">
                <a:solidFill>
                  <a:prstClr val="black"/>
                </a:solidFill>
              </a:rPr>
            </a:br>
            <a:endParaRPr lang="nl-NL" dirty="0"/>
          </a:p>
        </p:txBody>
      </p:sp>
    </p:spTree>
    <p:extLst>
      <p:ext uri="{BB962C8B-B14F-4D97-AF65-F5344CB8AC3E}">
        <p14:creationId xmlns:p14="http://schemas.microsoft.com/office/powerpoint/2010/main" val="161713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5745480"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2b. </a:t>
            </a:r>
            <a:r>
              <a:rPr lang="nl-NL" sz="3300" dirty="0">
                <a:solidFill>
                  <a:srgbClr val="FF0000"/>
                </a:solidFill>
              </a:rPr>
              <a:t>VALKUILEN TARIEFBEPALING</a:t>
            </a:r>
          </a:p>
          <a:p>
            <a:r>
              <a:rPr lang="nl-NL" sz="2100" i="1"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8117619" cy="4351338"/>
          </a:xfrm>
        </p:spPr>
        <p:txBody>
          <a:bodyPr>
            <a:normAutofit fontScale="25000" lnSpcReduction="20000"/>
          </a:bodyPr>
          <a:lstStyle/>
          <a:p>
            <a:pPr>
              <a:buClr>
                <a:schemeClr val="bg1"/>
              </a:buClr>
              <a:buSzPct val="130000"/>
            </a:pPr>
            <a:r>
              <a:rPr lang="nl-NL" altLang="nl-NL" sz="7200" dirty="0">
                <a:solidFill>
                  <a:schemeClr val="accent1">
                    <a:lumMod val="50000"/>
                  </a:schemeClr>
                </a:solidFill>
                <a:latin typeface="+mj-lt"/>
                <a:cs typeface="Arial" panose="020B0604020202020204" pitchFamily="34" charset="0"/>
              </a:rPr>
              <a:t>je tarief bepalen </a:t>
            </a:r>
            <a:r>
              <a:rPr lang="nl-NL" altLang="nl-NL" sz="7200" b="1" dirty="0">
                <a:solidFill>
                  <a:schemeClr val="accent1">
                    <a:lumMod val="50000"/>
                  </a:schemeClr>
                </a:solidFill>
                <a:latin typeface="+mj-lt"/>
                <a:cs typeface="Arial" panose="020B0604020202020204" pitchFamily="34" charset="0"/>
              </a:rPr>
              <a:t>op basis wat anderen doen</a:t>
            </a:r>
          </a:p>
          <a:p>
            <a:pPr>
              <a:buClr>
                <a:schemeClr val="bg1"/>
              </a:buClr>
              <a:buSzPct val="130000"/>
            </a:pPr>
            <a:r>
              <a:rPr lang="nl-NL" sz="7200" dirty="0">
                <a:solidFill>
                  <a:schemeClr val="accent1">
                    <a:lumMod val="50000"/>
                  </a:schemeClr>
                </a:solidFill>
                <a:latin typeface="+mj-lt"/>
              </a:rPr>
              <a:t>geld niet belangrijk vinden; </a:t>
            </a:r>
            <a:r>
              <a:rPr lang="nl-NL" sz="7200" b="1" dirty="0">
                <a:solidFill>
                  <a:schemeClr val="accent1">
                    <a:lumMod val="50000"/>
                  </a:schemeClr>
                </a:solidFill>
                <a:latin typeface="+mj-lt"/>
              </a:rPr>
              <a:t>gericht op "helpen"</a:t>
            </a:r>
          </a:p>
          <a:p>
            <a:pPr>
              <a:buClr>
                <a:schemeClr val="bg1"/>
              </a:buClr>
              <a:buSzPct val="130000"/>
            </a:pPr>
            <a:r>
              <a:rPr lang="nl-NL" sz="7200" dirty="0">
                <a:solidFill>
                  <a:schemeClr val="accent1">
                    <a:lumMod val="50000"/>
                  </a:schemeClr>
                </a:solidFill>
                <a:latin typeface="+mj-lt"/>
              </a:rPr>
              <a:t>per uur je prijs bepalen; beter is een </a:t>
            </a:r>
            <a:r>
              <a:rPr lang="nl-NL" sz="7200" b="1" dirty="0">
                <a:solidFill>
                  <a:schemeClr val="accent1">
                    <a:lumMod val="50000"/>
                  </a:schemeClr>
                </a:solidFill>
                <a:latin typeface="+mj-lt"/>
              </a:rPr>
              <a:t>totaal behandeltraject-pakket aanbieden</a:t>
            </a:r>
            <a:r>
              <a:rPr lang="nl-NL" sz="7200" dirty="0">
                <a:solidFill>
                  <a:schemeClr val="accent1">
                    <a:lumMod val="50000"/>
                  </a:schemeClr>
                </a:solidFill>
                <a:latin typeface="+mj-lt"/>
              </a:rPr>
              <a:t>, per behandeltraject sessies inplannen</a:t>
            </a:r>
          </a:p>
          <a:p>
            <a:pPr>
              <a:buClr>
                <a:schemeClr val="bg1"/>
              </a:buClr>
              <a:buSzPct val="130000"/>
            </a:pPr>
            <a:r>
              <a:rPr lang="nl-NL" sz="7200" dirty="0">
                <a:solidFill>
                  <a:schemeClr val="accent1">
                    <a:lumMod val="50000"/>
                  </a:schemeClr>
                </a:solidFill>
                <a:latin typeface="+mj-lt"/>
              </a:rPr>
              <a:t>vaktherapie willen verkopen, i.p.v. </a:t>
            </a:r>
            <a:r>
              <a:rPr lang="nl-NL" sz="7200" b="1" dirty="0">
                <a:solidFill>
                  <a:schemeClr val="accent1">
                    <a:lumMod val="50000"/>
                  </a:schemeClr>
                </a:solidFill>
                <a:latin typeface="+mj-lt"/>
              </a:rPr>
              <a:t>de waarde die vaktherapie biedt</a:t>
            </a:r>
            <a:r>
              <a:rPr lang="nl-NL" sz="7200" dirty="0">
                <a:solidFill>
                  <a:schemeClr val="accent1">
                    <a:lumMod val="50000"/>
                  </a:schemeClr>
                </a:solidFill>
                <a:latin typeface="+mj-lt"/>
              </a:rPr>
              <a:t>; het gaat nooit om de therapie zelf,          maar om hetgeen </a:t>
            </a:r>
            <a:r>
              <a:rPr lang="nl-NL" sz="7200" b="1" dirty="0">
                <a:solidFill>
                  <a:schemeClr val="accent1">
                    <a:lumMod val="50000"/>
                  </a:schemeClr>
                </a:solidFill>
                <a:latin typeface="+mj-lt"/>
              </a:rPr>
              <a:t>wat vaktherapie oplevert</a:t>
            </a:r>
          </a:p>
          <a:p>
            <a:pPr>
              <a:buClr>
                <a:schemeClr val="bg1"/>
              </a:buClr>
              <a:buSzPct val="130000"/>
            </a:pPr>
            <a:r>
              <a:rPr lang="nl-NL" sz="7200" dirty="0">
                <a:solidFill>
                  <a:schemeClr val="accent1">
                    <a:lumMod val="50000"/>
                  </a:schemeClr>
                </a:solidFill>
                <a:latin typeface="+mj-lt"/>
              </a:rPr>
              <a:t>in een markt opereren waar </a:t>
            </a:r>
            <a:r>
              <a:rPr lang="nl-NL" sz="7200" b="1" dirty="0">
                <a:solidFill>
                  <a:schemeClr val="accent1">
                    <a:lumMod val="50000"/>
                  </a:schemeClr>
                </a:solidFill>
                <a:latin typeface="+mj-lt"/>
              </a:rPr>
              <a:t>weinig geld te besteden </a:t>
            </a:r>
            <a:r>
              <a:rPr lang="nl-NL" sz="7200" dirty="0">
                <a:solidFill>
                  <a:schemeClr val="accent1">
                    <a:lumMod val="50000"/>
                  </a:schemeClr>
                </a:solidFill>
                <a:latin typeface="+mj-lt"/>
              </a:rPr>
              <a:t>is; richten op cliënten/doelgroep die niet veel uit te geven hebben en is niet kostendekkend.  </a:t>
            </a:r>
            <a:r>
              <a:rPr lang="nl-NL" sz="7200" b="1" dirty="0">
                <a:solidFill>
                  <a:schemeClr val="accent1">
                    <a:lumMod val="50000"/>
                  </a:schemeClr>
                </a:solidFill>
                <a:latin typeface="+mj-lt"/>
              </a:rPr>
              <a:t>Ander businessmodel kiezen </a:t>
            </a:r>
            <a:r>
              <a:rPr lang="nl-NL" sz="7200" dirty="0">
                <a:solidFill>
                  <a:schemeClr val="accent1">
                    <a:lumMod val="50000"/>
                  </a:schemeClr>
                </a:solidFill>
                <a:latin typeface="+mj-lt"/>
              </a:rPr>
              <a:t>waar je cliënten in groepen of via e-producten kunt helpen</a:t>
            </a:r>
          </a:p>
          <a:p>
            <a:pPr>
              <a:buClr>
                <a:schemeClr val="bg1"/>
              </a:buClr>
              <a:buSzPct val="130000"/>
            </a:pPr>
            <a:r>
              <a:rPr lang="nl-NL" sz="7200" dirty="0">
                <a:solidFill>
                  <a:schemeClr val="accent1">
                    <a:lumMod val="50000"/>
                  </a:schemeClr>
                </a:solidFill>
                <a:latin typeface="+mj-lt"/>
              </a:rPr>
              <a:t>geen "high end"-aanbod hebben; </a:t>
            </a:r>
            <a:r>
              <a:rPr lang="nl-NL" sz="7200" b="1" dirty="0">
                <a:solidFill>
                  <a:schemeClr val="accent1">
                    <a:lumMod val="50000"/>
                  </a:schemeClr>
                </a:solidFill>
                <a:latin typeface="+mj-lt"/>
              </a:rPr>
              <a:t>upgrade je aanbod</a:t>
            </a:r>
            <a:r>
              <a:rPr lang="nl-NL" sz="7200" dirty="0">
                <a:solidFill>
                  <a:schemeClr val="accent1">
                    <a:lumMod val="50000"/>
                  </a:schemeClr>
                </a:solidFill>
                <a:latin typeface="+mj-lt"/>
              </a:rPr>
              <a:t>, zodat de cliënt een hogere waarde toekent. Doe dit in de manier waarop je je sessie aankleedt, versterk je behandelingsinhoud,  de locatie die je kiest, de inrichting van je praktijk en de bonussen (huiswerk, naslagwerk, evaluaties, vragenlijsten) die je meegeeft</a:t>
            </a:r>
          </a:p>
          <a:p>
            <a:pPr>
              <a:buClr>
                <a:schemeClr val="bg1"/>
              </a:buClr>
              <a:buSzPct val="130000"/>
            </a:pPr>
            <a:r>
              <a:rPr lang="nl-NL" sz="7200" dirty="0">
                <a:solidFill>
                  <a:schemeClr val="accent1">
                    <a:lumMod val="50000"/>
                  </a:schemeClr>
                </a:solidFill>
                <a:latin typeface="+mj-lt"/>
              </a:rPr>
              <a:t>conclusie: </a:t>
            </a:r>
            <a:r>
              <a:rPr lang="nl-NL" sz="7200" b="1" dirty="0">
                <a:solidFill>
                  <a:schemeClr val="accent1">
                    <a:lumMod val="50000"/>
                  </a:schemeClr>
                </a:solidFill>
                <a:latin typeface="+mj-lt"/>
              </a:rPr>
              <a:t>te lage prijzen vragen heeft niet zozeer te maken met de markt, maar bovenal met de keuzes van de vaktherapeut zelf</a:t>
            </a:r>
            <a:r>
              <a:rPr lang="nl-NL" sz="7200" dirty="0">
                <a:solidFill>
                  <a:schemeClr val="accent1">
                    <a:lumMod val="50000"/>
                  </a:schemeClr>
                </a:solidFill>
                <a:latin typeface="+mj-lt"/>
              </a:rPr>
              <a:t>. </a:t>
            </a:r>
            <a:br>
              <a:rPr lang="nl-NL" sz="7200" dirty="0">
                <a:solidFill>
                  <a:schemeClr val="bg1">
                    <a:lumMod val="95000"/>
                  </a:schemeClr>
                </a:solidFill>
                <a:latin typeface="+mj-lt"/>
              </a:rPr>
            </a:br>
            <a:endParaRPr lang="nl-NL" sz="7200" dirty="0">
              <a:solidFill>
                <a:schemeClr val="bg1">
                  <a:lumMod val="95000"/>
                </a:schemeClr>
              </a:solidFill>
              <a:latin typeface="+mj-lt"/>
            </a:endParaRPr>
          </a:p>
          <a:p>
            <a:pPr>
              <a:buClr>
                <a:schemeClr val="bg1"/>
              </a:buClr>
              <a:buSzPct val="130000"/>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br>
              <a:rPr lang="nl-NL" dirty="0">
                <a:solidFill>
                  <a:schemeClr val="accent1">
                    <a:lumMod val="50000"/>
                  </a:schemeClr>
                </a:solidFill>
                <a:latin typeface="+mj-lt"/>
              </a:rPr>
            </a:br>
            <a:endParaRPr lang="nl-NL" dirty="0">
              <a:solidFill>
                <a:schemeClr val="accent1">
                  <a:lumMod val="50000"/>
                </a:schemeClr>
              </a:solidFill>
              <a:latin typeface="+mj-lt"/>
            </a:endParaRPr>
          </a:p>
          <a:p>
            <a:pPr marL="0" indent="0">
              <a:buClr>
                <a:schemeClr val="bg1"/>
              </a:buClr>
              <a:buSzPct val="130000"/>
              <a:buNone/>
            </a:pPr>
            <a:br>
              <a:rPr lang="nl-NL" sz="1200" dirty="0">
                <a:solidFill>
                  <a:prstClr val="black"/>
                </a:solidFill>
              </a:rPr>
            </a:br>
            <a:endParaRPr lang="nl-NL" dirty="0"/>
          </a:p>
        </p:txBody>
      </p:sp>
    </p:spTree>
    <p:extLst>
      <p:ext uri="{BB962C8B-B14F-4D97-AF65-F5344CB8AC3E}">
        <p14:creationId xmlns:p14="http://schemas.microsoft.com/office/powerpoint/2010/main" val="353643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AB93"/>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Tijdelijke aanduiding voor inhoud 4" descr="Afbeelding met grond&#10;&#10;Beschrijving is gegenereerd met zeer hoge betrouwbaarheid">
            <a:extLst>
              <a:ext uri="{FF2B5EF4-FFF2-40B4-BE49-F238E27FC236}">
                <a16:creationId xmlns:a16="http://schemas.microsoft.com/office/drawing/2014/main" id="{1DC1C632-3D09-4224-AE59-05753C1884E7}"/>
              </a:ext>
            </a:extLst>
          </p:cNvPr>
          <p:cNvPicPr>
            <a:picLocks noChangeAspect="1"/>
          </p:cNvPicPr>
          <p:nvPr/>
        </p:nvPicPr>
        <p:blipFill rotWithShape="1">
          <a:blip r:embed="rId2">
            <a:extLst>
              <a:ext uri="{28A0092B-C50C-407E-A947-70E740481C1C}">
                <a14:useLocalDpi xmlns:a14="http://schemas.microsoft.com/office/drawing/2010/main" val="0"/>
              </a:ext>
            </a:extLst>
          </a:blip>
          <a:srcRect l="1512" r="38422" b="1"/>
          <a:stretch/>
        </p:blipFill>
        <p:spPr>
          <a:xfrm>
            <a:off x="8380104"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Titel 1">
            <a:extLst>
              <a:ext uri="{FF2B5EF4-FFF2-40B4-BE49-F238E27FC236}">
                <a16:creationId xmlns:a16="http://schemas.microsoft.com/office/drawing/2014/main" id="{074C5737-F9CE-4080-BDCF-14285C3A4ECC}"/>
              </a:ext>
            </a:extLst>
          </p:cNvPr>
          <p:cNvSpPr txBox="1">
            <a:spLocks/>
          </p:cNvSpPr>
          <p:nvPr/>
        </p:nvSpPr>
        <p:spPr>
          <a:xfrm>
            <a:off x="655320" y="739934"/>
            <a:ext cx="5626210" cy="1692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solidFill>
                  <a:schemeClr val="bg1"/>
                </a:solidFill>
              </a:rPr>
              <a:t>3. </a:t>
            </a:r>
            <a:r>
              <a:rPr lang="nl-NL" sz="3300" dirty="0">
                <a:solidFill>
                  <a:srgbClr val="FF0000"/>
                </a:solidFill>
              </a:rPr>
              <a:t>DOELGROEP COMMUNICATIE </a:t>
            </a:r>
          </a:p>
          <a:p>
            <a:r>
              <a:rPr lang="nl-NL" sz="2100" dirty="0">
                <a:solidFill>
                  <a:srgbClr val="FF0000"/>
                </a:solidFill>
              </a:rPr>
              <a:t>basiselementen voor een goedlopende praktijk</a:t>
            </a:r>
            <a:br>
              <a:rPr lang="nl-NL" sz="1100" dirty="0">
                <a:solidFill>
                  <a:prstClr val="black"/>
                </a:solidFill>
              </a:rPr>
            </a:br>
            <a:endParaRPr lang="nl-NL" dirty="0"/>
          </a:p>
        </p:txBody>
      </p:sp>
      <p:sp>
        <p:nvSpPr>
          <p:cNvPr id="15" name="Tijdelijke aanduiding voor inhoud 14">
            <a:extLst>
              <a:ext uri="{FF2B5EF4-FFF2-40B4-BE49-F238E27FC236}">
                <a16:creationId xmlns:a16="http://schemas.microsoft.com/office/drawing/2014/main" id="{D87161D8-A316-4062-8579-F3FACA235707}"/>
              </a:ext>
            </a:extLst>
          </p:cNvPr>
          <p:cNvSpPr>
            <a:spLocks noGrp="1"/>
          </p:cNvSpPr>
          <p:nvPr>
            <p:ph idx="1"/>
          </p:nvPr>
        </p:nvSpPr>
        <p:spPr>
          <a:xfrm>
            <a:off x="655320" y="2564786"/>
            <a:ext cx="10515600" cy="4351338"/>
          </a:xfrm>
        </p:spPr>
        <p:txBody>
          <a:bodyPr>
            <a:normAutofit fontScale="25000" lnSpcReduction="20000"/>
          </a:bodyPr>
          <a:lstStyle/>
          <a:p>
            <a:pPr>
              <a:buClr>
                <a:schemeClr val="bg1"/>
              </a:buClr>
              <a:buSzPct val="130000"/>
            </a:pPr>
            <a:r>
              <a:rPr lang="nl-NL" sz="7200" dirty="0">
                <a:solidFill>
                  <a:schemeClr val="accent1">
                    <a:lumMod val="50000"/>
                  </a:schemeClr>
                </a:solidFill>
                <a:latin typeface="+mj-lt"/>
              </a:rPr>
              <a:t>welke doelgroepen kun je identificeren? </a:t>
            </a:r>
          </a:p>
          <a:p>
            <a:pPr>
              <a:buClr>
                <a:schemeClr val="bg1"/>
              </a:buClr>
              <a:buSzPct val="130000"/>
            </a:pPr>
            <a:r>
              <a:rPr lang="nl-NL" sz="7200" dirty="0">
                <a:solidFill>
                  <a:schemeClr val="accent1">
                    <a:lumMod val="50000"/>
                  </a:schemeClr>
                </a:solidFill>
                <a:latin typeface="+mj-lt"/>
              </a:rPr>
              <a:t>welke taal spreek je? woordkeuze patiënt/cliënt, je/u</a:t>
            </a:r>
          </a:p>
          <a:p>
            <a:pPr>
              <a:buClr>
                <a:schemeClr val="bg1"/>
              </a:buClr>
              <a:buSzPct val="130000"/>
            </a:pPr>
            <a:r>
              <a:rPr lang="nl-NL" sz="7200" dirty="0">
                <a:solidFill>
                  <a:schemeClr val="accent1">
                    <a:lumMod val="50000"/>
                  </a:schemeClr>
                </a:solidFill>
                <a:latin typeface="+mj-lt"/>
              </a:rPr>
              <a:t>vermijd te veel tekst, korte zinnen</a:t>
            </a:r>
          </a:p>
          <a:p>
            <a:pPr>
              <a:buClr>
                <a:schemeClr val="bg1"/>
              </a:buClr>
              <a:buSzPct val="130000"/>
            </a:pPr>
            <a:r>
              <a:rPr lang="nl-NL" sz="7200" dirty="0">
                <a:solidFill>
                  <a:schemeClr val="accent1">
                    <a:lumMod val="50000"/>
                  </a:schemeClr>
                </a:solidFill>
                <a:latin typeface="+mj-lt"/>
              </a:rPr>
              <a:t>call </a:t>
            </a:r>
            <a:r>
              <a:rPr lang="nl-NL" sz="7200" dirty="0" err="1">
                <a:solidFill>
                  <a:schemeClr val="accent1">
                    <a:lumMod val="50000"/>
                  </a:schemeClr>
                </a:solidFill>
                <a:latin typeface="+mj-lt"/>
              </a:rPr>
              <a:t>to</a:t>
            </a:r>
            <a:r>
              <a:rPr lang="nl-NL" sz="7200" dirty="0">
                <a:solidFill>
                  <a:schemeClr val="accent1">
                    <a:lumMod val="50000"/>
                  </a:schemeClr>
                </a:solidFill>
                <a:latin typeface="+mj-lt"/>
              </a:rPr>
              <a:t> action (folder/website)</a:t>
            </a:r>
          </a:p>
          <a:p>
            <a:pPr>
              <a:buClr>
                <a:schemeClr val="bg1"/>
              </a:buClr>
              <a:buSzPct val="130000"/>
            </a:pPr>
            <a:r>
              <a:rPr lang="nl-NL" sz="7200" dirty="0">
                <a:solidFill>
                  <a:schemeClr val="accent1">
                    <a:lumMod val="50000"/>
                  </a:schemeClr>
                </a:solidFill>
                <a:latin typeface="+mj-lt"/>
              </a:rPr>
              <a:t>geef iets weg; gratis oriëntatiegesprek, </a:t>
            </a:r>
            <a:r>
              <a:rPr lang="nl-NL" sz="7200" dirty="0" err="1">
                <a:solidFill>
                  <a:schemeClr val="accent1">
                    <a:lumMod val="50000"/>
                  </a:schemeClr>
                </a:solidFill>
                <a:latin typeface="+mj-lt"/>
              </a:rPr>
              <a:t>goodiebag</a:t>
            </a:r>
            <a:endParaRPr lang="nl-NL" sz="7200" dirty="0">
              <a:solidFill>
                <a:schemeClr val="accent1">
                  <a:lumMod val="50000"/>
                </a:schemeClr>
              </a:solidFill>
              <a:latin typeface="+mj-lt"/>
            </a:endParaRPr>
          </a:p>
          <a:p>
            <a:pPr>
              <a:buClr>
                <a:schemeClr val="bg1"/>
              </a:buClr>
              <a:buSzPct val="130000"/>
            </a:pPr>
            <a:r>
              <a:rPr lang="nl-NL" sz="7200" dirty="0">
                <a:solidFill>
                  <a:schemeClr val="accent1">
                    <a:lumMod val="50000"/>
                  </a:schemeClr>
                </a:solidFill>
                <a:latin typeface="+mj-lt"/>
              </a:rPr>
              <a:t>creëer ambassadeurs; testimonia</a:t>
            </a:r>
          </a:p>
          <a:p>
            <a:pPr>
              <a:buClr>
                <a:schemeClr val="bg1"/>
              </a:buClr>
              <a:buSzPct val="130000"/>
            </a:pPr>
            <a:r>
              <a:rPr lang="nl-NL" sz="7200" dirty="0">
                <a:solidFill>
                  <a:schemeClr val="accent1">
                    <a:lumMod val="50000"/>
                  </a:schemeClr>
                </a:solidFill>
                <a:latin typeface="+mj-lt"/>
              </a:rPr>
              <a:t>meld onderzoeken, generieke module vaktherapie, etc.</a:t>
            </a:r>
          </a:p>
          <a:p>
            <a:pPr>
              <a:buClr>
                <a:schemeClr val="bg1"/>
              </a:buClr>
              <a:buSzPct val="130000"/>
            </a:pPr>
            <a:r>
              <a:rPr lang="nl-NL" sz="7200" dirty="0">
                <a:solidFill>
                  <a:schemeClr val="accent1">
                    <a:lumMod val="50000"/>
                  </a:schemeClr>
                </a:solidFill>
                <a:latin typeface="+mj-lt"/>
              </a:rPr>
              <a:t>vermeld wat vaktherapeutische behandeling oplevert</a:t>
            </a:r>
          </a:p>
          <a:p>
            <a:pPr>
              <a:buClr>
                <a:schemeClr val="bg1"/>
              </a:buClr>
              <a:buSzPct val="130000"/>
            </a:pPr>
            <a:r>
              <a:rPr lang="nl-NL" sz="7200" dirty="0">
                <a:solidFill>
                  <a:schemeClr val="accent1">
                    <a:lumMod val="50000"/>
                  </a:schemeClr>
                </a:solidFill>
                <a:latin typeface="+mj-lt"/>
              </a:rPr>
              <a:t>week van de vaktherapie</a:t>
            </a: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marL="0" indent="0">
              <a:buClr>
                <a:schemeClr val="bg1"/>
              </a:buClr>
              <a:buSzPct val="130000"/>
              <a:buNone/>
            </a:pPr>
            <a:endParaRPr lang="nl-NL" dirty="0">
              <a:solidFill>
                <a:schemeClr val="accent1">
                  <a:lumMod val="50000"/>
                </a:schemeClr>
              </a:solidFill>
              <a:latin typeface="+mj-lt"/>
            </a:endParaRPr>
          </a:p>
          <a:p>
            <a:pPr marL="0" indent="0">
              <a:buClr>
                <a:schemeClr val="bg1"/>
              </a:buClr>
              <a:buSzPct val="130000"/>
              <a:buNone/>
            </a:pPr>
            <a:endParaRPr lang="nl-NL" dirty="0">
              <a:solidFill>
                <a:schemeClr val="accent1">
                  <a:lumMod val="50000"/>
                </a:schemeClr>
              </a:solidFill>
              <a:latin typeface="+mj-lt"/>
            </a:endParaRPr>
          </a:p>
          <a:p>
            <a:pPr>
              <a:buClr>
                <a:schemeClr val="bg1"/>
              </a:buClr>
              <a:buSzPct val="130000"/>
            </a:pPr>
            <a:endParaRPr lang="nl-NL" dirty="0">
              <a:solidFill>
                <a:schemeClr val="accent1">
                  <a:lumMod val="50000"/>
                </a:schemeClr>
              </a:solidFill>
              <a:latin typeface="+mj-lt"/>
            </a:endParaRPr>
          </a:p>
          <a:p>
            <a:pPr>
              <a:buClr>
                <a:schemeClr val="bg1"/>
              </a:buClr>
              <a:buSzPct val="130000"/>
            </a:pPr>
            <a:br>
              <a:rPr lang="nl-NL" sz="1200" dirty="0">
                <a:solidFill>
                  <a:prstClr val="black"/>
                </a:solidFill>
              </a:rPr>
            </a:br>
            <a:endParaRPr lang="nl-NL" dirty="0"/>
          </a:p>
        </p:txBody>
      </p:sp>
    </p:spTree>
    <p:extLst>
      <p:ext uri="{BB962C8B-B14F-4D97-AF65-F5344CB8AC3E}">
        <p14:creationId xmlns:p14="http://schemas.microsoft.com/office/powerpoint/2010/main" val="5163296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1206</Words>
  <Application>Microsoft Office PowerPoint</Application>
  <PresentationFormat>Breedbeeld</PresentationFormat>
  <Paragraphs>338</Paragraphs>
  <Slides>27</Slides>
  <Notes>0</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Calibri Light</vt:lpstr>
      <vt:lpstr>Courier New</vt:lpstr>
      <vt:lpstr>Kantoorthema</vt:lpstr>
      <vt:lpstr>Vaktherapeut en ondernemer  de basiselementen voor een goedlopende praktijk,  op het snijvlak van zorgfactor en commerciële strategie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Contactgegevens Patricia M. Aarts: http://www.debeeldendtherapeut.nl/psychologische-hulp http://mental-capital.nl/new/ http://www.collectiefvaktherapienoordholland.nl/  http://www.debeeldendtherapeut.nl/praktijkinformatie/samenwerking/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basiselementen voor een goedlopende praktijk, op het snijvlak van zorgfactor en commerciële strategie.  Hoe zorg ik voor een continue klantenstroom? Hoe communiceer ik met mijn doelgroep? Hoe stel ik mijn tarief vast? Hoe kan de beroepsvereniging mij ondersteunen?  Patricia Aarts is sinds 2013 afgestudeerd Vaktherapeut Beeldend. Zij heeft gewerkt binnen een forensische kliniek, een psychiatrisch ziekenhuis, verslavingszorg en rehabilitatie-instelling voordat zij haar eigen privépraktijk startte. Voordat zij op haar veertigste startte met haar opleiding tot vaktherapeut heeft zij diverse functies bekleed o.a. bij ABN AMRO, OIBIOBIO (Roland Jan Heijn), vooral in de rol als management assistent en PR &amp; Marketeer. Als specialisaties heeft Patricia TBM, NLP en schematherapie gevolgd. Zij is initiator van de Week van de Vaktherapie, Collectief Vaktherapie Noord-Holland en Mental Capital. </dc:title>
  <dc:creator>Patricia Aarts</dc:creator>
  <cp:lastModifiedBy>Patricia Aarts</cp:lastModifiedBy>
  <cp:revision>144</cp:revision>
  <dcterms:created xsi:type="dcterms:W3CDTF">2018-06-08T10:46:41Z</dcterms:created>
  <dcterms:modified xsi:type="dcterms:W3CDTF">2018-06-22T07:42:03Z</dcterms:modified>
</cp:coreProperties>
</file>